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107"/>
  </p:notesMasterIdLst>
  <p:handoutMasterIdLst>
    <p:handoutMasterId r:id="rId108"/>
  </p:handoutMasterIdLst>
  <p:sldIdLst>
    <p:sldId id="256" r:id="rId2"/>
    <p:sldId id="258" r:id="rId3"/>
    <p:sldId id="259" r:id="rId4"/>
    <p:sldId id="260" r:id="rId5"/>
    <p:sldId id="363" r:id="rId6"/>
    <p:sldId id="261" r:id="rId7"/>
    <p:sldId id="262" r:id="rId8"/>
    <p:sldId id="263"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364" r:id="rId27"/>
    <p:sldId id="283" r:id="rId28"/>
    <p:sldId id="284"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65" r:id="rId59"/>
    <p:sldId id="315" r:id="rId60"/>
    <p:sldId id="316" r:id="rId61"/>
    <p:sldId id="317" r:id="rId62"/>
    <p:sldId id="318" r:id="rId63"/>
    <p:sldId id="366" r:id="rId64"/>
    <p:sldId id="319" r:id="rId65"/>
    <p:sldId id="320" r:id="rId66"/>
    <p:sldId id="321" r:id="rId67"/>
    <p:sldId id="322" r:id="rId68"/>
    <p:sldId id="323" r:id="rId69"/>
    <p:sldId id="324" r:id="rId70"/>
    <p:sldId id="325" r:id="rId71"/>
    <p:sldId id="327" r:id="rId72"/>
    <p:sldId id="328" r:id="rId73"/>
    <p:sldId id="329" r:id="rId74"/>
    <p:sldId id="330" r:id="rId75"/>
    <p:sldId id="331" r:id="rId76"/>
    <p:sldId id="332" r:id="rId77"/>
    <p:sldId id="333" r:id="rId78"/>
    <p:sldId id="334" r:id="rId79"/>
    <p:sldId id="335" r:id="rId80"/>
    <p:sldId id="336" r:id="rId81"/>
    <p:sldId id="337" r:id="rId82"/>
    <p:sldId id="367" r:id="rId83"/>
    <p:sldId id="339" r:id="rId84"/>
    <p:sldId id="340" r:id="rId85"/>
    <p:sldId id="341" r:id="rId86"/>
    <p:sldId id="342" r:id="rId87"/>
    <p:sldId id="343" r:id="rId88"/>
    <p:sldId id="344" r:id="rId89"/>
    <p:sldId id="368" r:id="rId90"/>
    <p:sldId id="345" r:id="rId91"/>
    <p:sldId id="346" r:id="rId92"/>
    <p:sldId id="347" r:id="rId93"/>
    <p:sldId id="348"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0A"/>
    <a:srgbClr val="009E49"/>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173" autoAdjust="0"/>
    <p:restoredTop sz="90603" autoAdjust="0"/>
  </p:normalViewPr>
  <p:slideViewPr>
    <p:cSldViewPr>
      <p:cViewPr varScale="1">
        <p:scale>
          <a:sx n="107" d="100"/>
          <a:sy n="107" d="100"/>
        </p:scale>
        <p:origin x="1716" y="96"/>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rPr lang="en-US"/>
              <a:pPr/>
              <a:t>8/17/2017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rPr/>
              <a:pPr/>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press Insert to add a new task above the selected task. To insert multiple new tasks, select multiple tasks and then press Insert. The same number of new tasks will be inserted as the number you selected.</a:t>
            </a:r>
            <a:endParaRPr lang="en-US"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73</a:t>
            </a:fld>
            <a:endParaRPr lang="en-US"/>
          </a:p>
        </p:txBody>
      </p:sp>
    </p:spTree>
    <p:extLst>
      <p:ext uri="{BB962C8B-B14F-4D97-AF65-F5344CB8AC3E}">
        <p14:creationId xmlns:p14="http://schemas.microsoft.com/office/powerpoint/2010/main" val="747453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To quickly set a summary task for a range of selected tasks, highlight the range of tasks to be indented under a summary task, then on the Task ribbon, click the Summary button. All of the selected tasks will be indented and a new summary task line will appear.</a:t>
            </a:r>
          </a:p>
          <a:p>
            <a:endParaRPr lang="en-US"/>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The Production and Post-Production summary tasks appear as milestones because they have no subtasks with a positive duration below them (only milestones with zero duration). The appearance of the Production and Post-production summary tasks will change once additional tasks are added in later lessons.</a:t>
            </a:r>
            <a:endParaRPr lang="en-US"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81</a:t>
            </a:fld>
            <a:endParaRPr lang="en-US"/>
          </a:p>
        </p:txBody>
      </p:sp>
    </p:spTree>
    <p:extLst>
      <p:ext uri="{BB962C8B-B14F-4D97-AF65-F5344CB8AC3E}">
        <p14:creationId xmlns:p14="http://schemas.microsoft.com/office/powerpoint/2010/main" val="141747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set finish-to-start links using the Task Information dialog box. Click the name of the task that you wish to set as the successor. Then on the Task ribbon, click the Information button, and then click the Predecessors tab. Click the first cell in the Task Name column, and then click the arrow to select the task you wish to set as the predecessor.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93</a:t>
            </a:fld>
            <a:endParaRPr lang="en-US"/>
          </a:p>
        </p:txBody>
      </p:sp>
    </p:spTree>
    <p:extLst>
      <p:ext uri="{BB962C8B-B14F-4D97-AF65-F5344CB8AC3E}">
        <p14:creationId xmlns:p14="http://schemas.microsoft.com/office/powerpoint/2010/main" val="520207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i="0" u="none" strike="noStrike" baseline="0">
                <a:latin typeface="Segoe"/>
                <a:ea typeface="ＭＳ ゴシック"/>
              </a:rPr>
              <a:t>TAKE NOTE: </a:t>
            </a:r>
            <a:r>
              <a:rPr lang="en-US" b="0" i="0" u="none" strike="noStrike" baseline="0">
                <a:latin typeface="Segoe"/>
                <a:ea typeface="ＭＳ ゴシック"/>
              </a:rPr>
              <a:t>It is considered a poor practice to link summary tasks, therefore it should not be done.</a:t>
            </a:r>
            <a:endParaRPr lang="en-US"/>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94</a:t>
            </a:fld>
            <a:endParaRPr lang="en-US"/>
          </a:p>
        </p:txBody>
      </p:sp>
    </p:spTree>
    <p:extLst>
      <p:ext uri="{BB962C8B-B14F-4D97-AF65-F5344CB8AC3E}">
        <p14:creationId xmlns:p14="http://schemas.microsoft.com/office/powerpoint/2010/main" val="392775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Because you have not yet entered and linked actual tasks under the Production and Post-Production summary tasks, the last three milestones for these phases (tasks 14, 16, and 17) remain at the beginning (left end) of the Gantt bar chart. They will move to the right side of the Gantt bar chart once you add and link more subtasks in a future lesson.</a:t>
            </a: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a:latin typeface="Segoe"/>
              <a:ea typeface="ＭＳ ゴシック"/>
            </a:endParaRP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create finish-to-start relationships between tasks directly in the Gantt Chart. Point to the predecessor task until the pointer changes to a four-arrow star. Drag the pointer up or down to the task bar of the successor task. Microsoft Project will link the two tasks. Notice that while you are dragging, the pointer image changes to a chain link. Be aware, however, that this method requires very precise and accurate mouse control and is not recommended.</a:t>
            </a:r>
            <a:endParaRPr lang="en-US" b="1" i="0" u="none" strike="noStrike" baseline="0">
              <a:latin typeface="AGaramond-RegularSC"/>
              <a:ea typeface="ＭＳ ゴシック"/>
            </a:endParaRP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95</a:t>
            </a:fld>
            <a:endParaRPr lang="en-US"/>
          </a:p>
        </p:txBody>
      </p:sp>
    </p:spTree>
    <p:extLst>
      <p:ext uri="{BB962C8B-B14F-4D97-AF65-F5344CB8AC3E}">
        <p14:creationId xmlns:p14="http://schemas.microsoft.com/office/powerpoint/2010/main" val="192826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add a note by clicking the Task Notes button on the Task ribbon or by right-clicking on the task name and selecting Notes from the shortcut menu.</a:t>
            </a:r>
            <a:endParaRPr lang="en-US" b="1"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98</a:t>
            </a:fld>
            <a:endParaRPr lang="en-US"/>
          </a:p>
        </p:txBody>
      </p:sp>
    </p:spTree>
    <p:extLst>
      <p:ext uri="{BB962C8B-B14F-4D97-AF65-F5344CB8AC3E}">
        <p14:creationId xmlns:p14="http://schemas.microsoft.com/office/powerpoint/2010/main" val="196862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If you add photos or videos to you Project file, the file size can become quite large.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100</a:t>
            </a:fld>
            <a:endParaRPr lang="en-US"/>
          </a:p>
        </p:txBody>
      </p:sp>
    </p:spTree>
    <p:extLst>
      <p:ext uri="{BB962C8B-B14F-4D97-AF65-F5344CB8AC3E}">
        <p14:creationId xmlns:p14="http://schemas.microsoft.com/office/powerpoint/2010/main" val="123534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a:latin typeface="Segoe"/>
                <a:ea typeface="ＭＳ ゴシック"/>
              </a:rPr>
              <a:t>TAKE NOTE: This manual is based on the Windows 7 operating system. If you are using Windows 8, some of the commands (such as “Start button”) do not exist. Additionally there are some slight visual variations between the two operating systems. You are encouraged to use this manual with either operating system and understand that the differences are cosmetic only and in no way affect the functionality of Microsoft Project 2013.</a:t>
            </a:r>
          </a:p>
          <a:p>
            <a:pPr lvl="2" rtl="0"/>
            <a:r>
              <a:rPr lang="en-US" b="0" i="0" u="none" strike="noStrike" baseline="0">
                <a:latin typeface="Segoe"/>
                <a:ea typeface="ＭＳ ゴシック"/>
              </a:rPr>
              <a:t>TAKE NOTE: You must be connected to the Internet to gain access to online templates.</a:t>
            </a:r>
            <a:endParaRPr lang="en-US"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1271954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As you create your own templates, you can store them wherever you wish. However, it is recommended that they are stored in the default Microsoft templates folder.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3332761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You must have Microsoft Project Professional 2013 to sync or import tasks from a SharePoint task list.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223113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By default, Microsoft Project uses the current date as the project</a:t>
            </a:r>
            <a:endParaRPr lang="en-US">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30307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You can also quickly set the start date in the Project Information dialog box by highlighting the current date in the Start Date box and typing the start date in month/day/year format.</a:t>
            </a:r>
            <a:endParaRPr lang="en-US"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183024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You can also have Microsoft Project save your project schedule at specified intervals. Under the File tab, click Options in the navigation bar, then select Save. In the Save Options dialog box, under Save Projects, select the Auto Save Every check box and then specify the time interval at which you want Microsoft Project to automatically save your file.</a:t>
            </a:r>
            <a:endParaRPr lang="en-US"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40</a:t>
            </a:fld>
            <a:endParaRPr lang="en-US"/>
          </a:p>
        </p:txBody>
      </p:sp>
    </p:spTree>
    <p:extLst>
      <p:ext uri="{BB962C8B-B14F-4D97-AF65-F5344CB8AC3E}">
        <p14:creationId xmlns:p14="http://schemas.microsoft.com/office/powerpoint/2010/main" val="171261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Cross Ref: You will learn more about base calendars, project calendars, and resource calendars in Lesson 2. You’ll learn about task calendars in Lesson 4.</a:t>
            </a:r>
            <a:endParaRPr lang="en-US" b="1" i="0" u="none" strike="noStrike" baseline="0">
              <a:latin typeface="Frutiger-Bold"/>
              <a:ea typeface="Frutiger-Bold"/>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48</a:t>
            </a:fld>
            <a:endParaRPr lang="en-US"/>
          </a:p>
        </p:txBody>
      </p:sp>
    </p:spTree>
    <p:extLst>
      <p:ext uri="{BB962C8B-B14F-4D97-AF65-F5344CB8AC3E}">
        <p14:creationId xmlns:p14="http://schemas.microsoft.com/office/powerpoint/2010/main" val="96661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TROUBLESHOOTING: For most projects, you will use task durations of hours, days, and weeks. When estimating task durations, think carefully about the level of detail you want to apply to your project’s tasks. If you have a multiyear project, it is probably not practical or even possible to track tasks that are measured in minutes or hours. You should measure task durations at the lowest level of detail or control necessary, but no lower.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326356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2411B6-0A4D-B543-95DE-0056EBF0928A}" type="datetimeFigureOut">
              <a:rPr lang="en-US"/>
              <a:pPr/>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B2CA71-1510-B441-B4CE-779D56FD8057}" type="slidenum">
              <a:rPr/>
              <a:pPr/>
              <a:t>‹#›</a:t>
            </a:fld>
            <a:endParaRPr lang="en-US"/>
          </a:p>
        </p:txBody>
      </p:sp>
    </p:spTree>
    <p:extLst>
      <p:ext uri="{BB962C8B-B14F-4D97-AF65-F5344CB8AC3E}">
        <p14:creationId xmlns:p14="http://schemas.microsoft.com/office/powerpoint/2010/main" val="262598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9E4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C0A"/>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Project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9E4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9E4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457200" algn="l" rtl="0" eaLnBrk="1" fontAlgn="base" hangingPunct="1">
        <a:spcBef>
          <a:spcPct val="20000"/>
        </a:spcBef>
        <a:spcAft>
          <a:spcPct val="0"/>
        </a:spcAft>
        <a:buClr>
          <a:srgbClr val="DD5900"/>
        </a:buClr>
        <a:buFontTx/>
        <a:buNone/>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a:defRPr/>
            </a:pPr>
            <a:r>
              <a:rPr lang="en-US" sz="4400" b="1">
                <a:latin typeface="Segoe"/>
                <a:ea typeface="ＭＳ ゴシック"/>
              </a:rPr>
              <a:t>Project Basics</a:t>
            </a:r>
            <a:endParaRPr lang="en-US" sz="4200" b="1" dirty="0">
              <a:effectLst>
                <a:outerShdw algn="tl">
                  <a:srgbClr val="000000"/>
                </a:outerShdw>
              </a:effectLst>
            </a:endParaRP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a:solidFill>
                  <a:srgbClr val="007C0A"/>
                </a:solidFill>
              </a:rPr>
              <a:t>Lesson 1</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Project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007C0A"/>
                </a:solidFill>
                <a:latin typeface="Segoe UI Semibold" panose="020B0702040204020203" pitchFamily="34" charset="0"/>
              </a:rPr>
              <a:t>Microsoft</a:t>
            </a:r>
            <a:r>
              <a:rPr lang="en-US" sz="4800" b="1" dirty="0">
                <a:solidFill>
                  <a:srgbClr val="DD5900"/>
                </a:solidFill>
                <a:latin typeface="+mn-lt"/>
              </a:rPr>
              <a:t> </a:t>
            </a:r>
            <a:r>
              <a:rPr lang="en-US" sz="4800" b="1" dirty="0">
                <a:solidFill>
                  <a:srgbClr val="009E49"/>
                </a:solidFill>
                <a:latin typeface="+mn-lt"/>
              </a:rPr>
              <a:t>Project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Start Microsoft Project</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Your screen should look similar to the figure sown on slide 3. This is the start screen. From this screen you can choose to open a blank project, import information from Microsoft Excel or a SharePoint task list, open an existing project file, or open a template.</a:t>
            </a:r>
          </a:p>
          <a:p>
            <a:pPr lvl="0" rtl="0"/>
            <a:r>
              <a:rPr lang="en-US" b="1" i="0" u="none" strike="noStrike" baseline="0">
                <a:latin typeface="Segoe"/>
                <a:ea typeface="ＭＳ ゴシック"/>
              </a:rPr>
              <a:t>PAUSE</a:t>
            </a:r>
            <a:r>
              <a:rPr lang="en-US" b="1" i="0" u="none" strike="noStrike" baseline="0">
                <a:latin typeface="Times New Roman"/>
                <a:ea typeface="ＭＳ ゴシック"/>
              </a:rPr>
              <a:t>.</a:t>
            </a:r>
            <a:r>
              <a:rPr lang="en-US" b="1" i="0" u="none" strike="noStrike" baseline="0">
                <a:latin typeface="Segoe"/>
                <a:ea typeface="ＭＳ ゴシック"/>
              </a:rPr>
              <a:t> LEAVE </a:t>
            </a:r>
            <a:r>
              <a:rPr lang="en-US" b="0" i="0" u="none" strike="noStrike" baseline="0">
                <a:latin typeface="Segoe"/>
                <a:ea typeface="ＭＳ ゴシック"/>
              </a:rPr>
              <a:t>Microsoft Project open for the next exercise</a:t>
            </a:r>
            <a:r>
              <a:rPr lang="en-US" b="0" i="0" u="none" strike="noStrike" baseline="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
        <p:nvSpPr>
          <p:cNvPr id="7" name="Oval 6"/>
          <p:cNvSpPr/>
          <p:nvPr/>
        </p:nvSpPr>
        <p:spPr bwMode="auto">
          <a:xfrm>
            <a:off x="6553200" y="3200400"/>
            <a:ext cx="18288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663804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a Task Note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PAUSE. LEAVE </a:t>
            </a:r>
            <a:r>
              <a:rPr lang="en-US" b="0" i="0" u="none" strike="noStrike" baseline="0">
                <a:latin typeface="Segoe"/>
                <a:ea typeface="ＭＳ ゴシック"/>
              </a:rPr>
              <a:t>the project schedule open to use in the next exercise</a:t>
            </a:r>
            <a:r>
              <a:rPr lang="en-US" b="0" i="0" u="none" strike="noStrike" baseline="0">
                <a:latin typeface="Times New Roman"/>
                <a:ea typeface="ＭＳ ゴシック"/>
              </a:rPr>
              <a:t>.</a:t>
            </a:r>
          </a:p>
          <a:p>
            <a:pPr lvl="0" rtl="0"/>
            <a:r>
              <a:rPr lang="en-US" b="0" i="0" u="none" strike="noStrike" baseline="0">
                <a:latin typeface="Segoe"/>
                <a:ea typeface="ＭＳ ゴシック"/>
              </a:rPr>
              <a:t>As you saw in this exercise, you enter and review task notes on the Notes tab in the Task Information dialog box. </a:t>
            </a:r>
          </a:p>
          <a:p>
            <a:pPr lvl="0" rtl="0"/>
            <a:r>
              <a:rPr lang="en-US" b="0" i="0" u="none" strike="noStrike" baseline="0">
                <a:latin typeface="Segoe"/>
                <a:ea typeface="ＭＳ ゴシック"/>
              </a:rPr>
              <a:t>You can enter a wide variety of additional information to help clarify or enhance your project schedule. </a:t>
            </a:r>
          </a:p>
          <a:p>
            <a:pPr lvl="0" rtl="0"/>
            <a:r>
              <a:rPr lang="en-US" b="0" i="0" u="none" strike="noStrike" baseline="0">
                <a:latin typeface="Segoe"/>
                <a:ea typeface="ＭＳ ゴシック"/>
              </a:rPr>
              <a:t>You can also attach a file, paste text and graphics from other Microsoft programs, insert sound or video files, add photos (to link faces with resource names), company logos, PowerPoint slides or presentations, and organizational charts. </a:t>
            </a:r>
          </a:p>
          <a:p>
            <a:pPr lvl="0" rtl="0"/>
            <a:r>
              <a:rPr lang="en-US" b="0" i="0" u="none" strike="noStrike" baseline="0">
                <a:latin typeface="Segoe"/>
                <a:ea typeface="ＭＳ ゴシック"/>
              </a:rPr>
              <a:t>Do not worry about filling this field up–it can hold 64,000 characters.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100</a:t>
            </a:fld>
            <a:endParaRPr lang="en-US" dirty="0"/>
          </a:p>
        </p:txBody>
      </p:sp>
    </p:spTree>
    <p:extLst>
      <p:ext uri="{BB962C8B-B14F-4D97-AF65-F5344CB8AC3E}">
        <p14:creationId xmlns:p14="http://schemas.microsoft.com/office/powerpoint/2010/main" val="131547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Reviewing the Project Schedule’s Duration</a:t>
            </a:r>
            <a:endParaRPr lang="en-US" b="1"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Microsoft Project calculates both the current project duration and the scheduled finish date based on the task durations and relationships you entered. </a:t>
            </a:r>
          </a:p>
          <a:p>
            <a:pPr lvl="0" rtl="0"/>
            <a:r>
              <a:rPr lang="en-US" b="0" i="0" u="none" strike="noStrike" baseline="0">
                <a:latin typeface="Segoe"/>
                <a:ea typeface="ＭＳ ゴシック"/>
              </a:rPr>
              <a:t>You can view both the project statistics and the Gantt Chart for the entire project.</a:t>
            </a:r>
          </a:p>
          <a:p>
            <a:pPr lvl="0" rtl="0"/>
            <a:r>
              <a:rPr lang="en-US" b="0" i="0" u="none" strike="noStrike" baseline="0">
                <a:latin typeface="Segoe"/>
                <a:ea typeface="ＭＳ ゴシック"/>
              </a:rPr>
              <a:t>In this exercise, you practice using the Project Information dialog box to view and check the project’s duration.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101</a:t>
            </a:fld>
            <a:endParaRPr lang="en-US" dirty="0"/>
          </a:p>
        </p:txBody>
      </p:sp>
      <p:sp>
        <p:nvSpPr>
          <p:cNvPr id="7" name="Date Placeholder 3"/>
          <p:cNvSpPr txBox="1">
            <a:spLocks/>
          </p:cNvSpPr>
          <p:nvPr/>
        </p:nvSpPr>
        <p:spPr bwMode="auto">
          <a:xfrm>
            <a:off x="609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a:t>© 2014, John Wiley &amp; Sons, Inc.</a:t>
            </a:r>
            <a:endParaRPr lang="en-US" dirty="0"/>
          </a:p>
        </p:txBody>
      </p:sp>
      <p:sp>
        <p:nvSpPr>
          <p:cNvPr id="8" name="Footer Placeholder 4"/>
          <p:cNvSpPr txBox="1">
            <a:spLocks/>
          </p:cNvSpPr>
          <p:nvPr/>
        </p:nvSpPr>
        <p:spPr bwMode="auto">
          <a:xfrm>
            <a:off x="2895600" y="6397625"/>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a:t>Microsoft Official Academic Course, Microsoft Project 2013</a:t>
            </a:r>
          </a:p>
        </p:txBody>
      </p:sp>
      <p:sp>
        <p:nvSpPr>
          <p:cNvPr id="9" name="Slide Number Placeholder 5"/>
          <p:cNvSpPr txBox="1">
            <a:spLocks/>
          </p:cNvSpPr>
          <p:nvPr/>
        </p:nvSpPr>
        <p:spPr bwMode="auto">
          <a:xfrm>
            <a:off x="6705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4453F413-A379-4AA4-A6AE-7C7FDF82C384}" type="slidenum">
              <a:rPr lang="en-US" smtClean="0"/>
              <a:pPr>
                <a:defRPr/>
              </a:pPr>
              <a:t>101</a:t>
            </a:fld>
            <a:endParaRPr lang="en-US" dirty="0"/>
          </a:p>
        </p:txBody>
      </p:sp>
    </p:spTree>
    <p:extLst>
      <p:ext uri="{BB962C8B-B14F-4D97-AF65-F5344CB8AC3E}">
        <p14:creationId xmlns:p14="http://schemas.microsoft.com/office/powerpoint/2010/main" val="12529133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Check the Project’s Duration</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a:t>
            </a:r>
            <a:br>
              <a:rPr lang="en-US" b="0" i="0" u="none" strike="noStrike" baseline="0" dirty="0">
                <a:latin typeface="Segoe"/>
                <a:ea typeface="ＭＳ ゴシック"/>
              </a:rPr>
            </a:br>
            <a:r>
              <a:rPr lang="en-US" b="0" i="0" u="none" strike="noStrike" baseline="0" dirty="0">
                <a:latin typeface="Segoe"/>
                <a:ea typeface="ＭＳ ゴシック"/>
              </a:rPr>
              <a:t>schedule you </a:t>
            </a:r>
            <a:br>
              <a:rPr lang="en-US" b="0" i="0" u="none" strike="noStrike" baseline="0" dirty="0">
                <a:latin typeface="Segoe"/>
                <a:ea typeface="ＭＳ ゴシック"/>
              </a:rPr>
            </a:br>
            <a:r>
              <a:rPr lang="en-US" b="0" i="0" u="none" strike="noStrike" baseline="0" dirty="0">
                <a:latin typeface="Segoe"/>
                <a:ea typeface="ＭＳ ゴシック"/>
              </a:rPr>
              <a:t>created in the </a:t>
            </a:r>
            <a:br>
              <a:rPr lang="en-US" b="0" i="0" u="none" strike="noStrike" baseline="0" dirty="0">
                <a:latin typeface="Segoe"/>
                <a:ea typeface="ＭＳ ゴシック"/>
              </a:rPr>
            </a:br>
            <a:r>
              <a:rPr lang="en-US" b="0" i="0" u="none" strike="noStrike" baseline="0" dirty="0">
                <a:latin typeface="Segoe"/>
                <a:ea typeface="ＭＳ ゴシック"/>
              </a:rPr>
              <a:t>previous</a:t>
            </a:r>
            <a:r>
              <a:rPr lang="en-US" b="0" i="0" u="none" strike="noStrike" dirty="0">
                <a:latin typeface="Segoe"/>
                <a:ea typeface="ＭＳ ゴシック"/>
              </a:rPr>
              <a:t> </a:t>
            </a:r>
            <a:r>
              <a:rPr lang="en-US" b="0" i="0" u="none" strike="noStrike" baseline="0" dirty="0">
                <a:latin typeface="Segoe"/>
                <a:ea typeface="ＭＳ ゴシック"/>
              </a:rPr>
              <a:t>exercise.</a:t>
            </a:r>
          </a:p>
          <a:p>
            <a:pPr lvl="1" rtl="0"/>
            <a:r>
              <a:rPr lang="en-US" b="0" i="0" u="none" strike="noStrike" baseline="0" dirty="0">
                <a:latin typeface="Segoe"/>
                <a:ea typeface="AbsaraOT"/>
              </a:rPr>
              <a:t>1.	</a:t>
            </a:r>
            <a:r>
              <a:rPr lang="en-US" b="0" i="0" u="none" strike="noStrike" baseline="0" dirty="0">
                <a:latin typeface="Segoe"/>
                <a:ea typeface="ＭＳ ゴシック"/>
              </a:rPr>
              <a:t>Click the </a:t>
            </a:r>
            <a:r>
              <a:rPr lang="en-US" b="1" i="0" u="none" strike="noStrike" baseline="0" dirty="0">
                <a:latin typeface="Segoe"/>
                <a:ea typeface="ＭＳ ゴシック"/>
              </a:rPr>
              <a:t>Project </a:t>
            </a:r>
            <a:br>
              <a:rPr lang="en-US" b="1" i="0" u="none" strike="noStrike" baseline="0" dirty="0">
                <a:latin typeface="Segoe"/>
                <a:ea typeface="ＭＳ ゴシック"/>
              </a:rPr>
            </a:br>
            <a:r>
              <a:rPr lang="en-US" b="0" i="0" u="none" strike="noStrike" baseline="0" dirty="0">
                <a:latin typeface="Segoe"/>
                <a:ea typeface="ＭＳ ゴシック"/>
              </a:rPr>
              <a:t>tab, and then click </a:t>
            </a:r>
            <a:br>
              <a:rPr lang="en-US" b="0" i="0" u="none" strike="noStrike" baseline="0" dirty="0">
                <a:latin typeface="Segoe"/>
                <a:ea typeface="ＭＳ ゴシック"/>
              </a:rPr>
            </a:br>
            <a:r>
              <a:rPr lang="en-US" b="1" i="0" u="none" strike="noStrike" baseline="0" dirty="0">
                <a:solidFill>
                  <a:srgbClr val="FF0000"/>
                </a:solidFill>
                <a:latin typeface="Segoe"/>
                <a:ea typeface="ＭＳ ゴシック"/>
              </a:rPr>
              <a:t>Project Inform-</a:t>
            </a:r>
            <a:br>
              <a:rPr lang="en-US" b="1" i="0" u="none" strike="noStrike" baseline="0" dirty="0">
                <a:solidFill>
                  <a:srgbClr val="FF0000"/>
                </a:solidFill>
                <a:latin typeface="Segoe"/>
                <a:ea typeface="ＭＳ ゴシック"/>
              </a:rPr>
            </a:br>
            <a:r>
              <a:rPr lang="en-US" b="1" i="0" u="none" strike="noStrike" baseline="0" dirty="0" err="1">
                <a:solidFill>
                  <a:srgbClr val="FF0000"/>
                </a:solidFill>
                <a:latin typeface="Segoe"/>
                <a:ea typeface="ＭＳ ゴシック"/>
              </a:rPr>
              <a:t>ation</a:t>
            </a:r>
            <a:r>
              <a:rPr lang="en-US" b="1" i="0" u="none" strike="noStrike" baseline="0" dirty="0">
                <a:solidFill>
                  <a:srgbClr val="FF0000"/>
                </a:solidFill>
                <a:latin typeface="Segoe"/>
                <a:ea typeface="ＭＳ ゴシック"/>
              </a:rPr>
              <a:t> </a:t>
            </a:r>
            <a:r>
              <a:rPr lang="en-US" b="0" i="0" u="none" strike="noStrike" baseline="0" dirty="0">
                <a:solidFill>
                  <a:srgbClr val="FF0000"/>
                </a:solidFill>
                <a:latin typeface="Segoe"/>
                <a:ea typeface="ＭＳ ゴシック"/>
              </a:rPr>
              <a:t>in the Pro-</a:t>
            </a:r>
            <a:br>
              <a:rPr lang="en-US" b="0" i="0" u="none" strike="noStrike" baseline="0" dirty="0">
                <a:solidFill>
                  <a:srgbClr val="FF0000"/>
                </a:solidFill>
                <a:latin typeface="Segoe"/>
                <a:ea typeface="ＭＳ ゴシック"/>
              </a:rPr>
            </a:br>
            <a:r>
              <a:rPr lang="en-US" b="0" i="0" u="none" strike="noStrike" baseline="0" dirty="0" err="1">
                <a:solidFill>
                  <a:srgbClr val="FF0000"/>
                </a:solidFill>
                <a:latin typeface="Segoe"/>
                <a:ea typeface="ＭＳ ゴシック"/>
              </a:rPr>
              <a:t>perties</a:t>
            </a:r>
            <a:r>
              <a:rPr lang="en-US" b="0" i="0" u="none" strike="noStrike" baseline="0" dirty="0">
                <a:solidFill>
                  <a:srgbClr val="FF0000"/>
                </a:solidFill>
                <a:latin typeface="Segoe"/>
                <a:ea typeface="ＭＳ ゴシック"/>
              </a:rPr>
              <a:t> group</a:t>
            </a:r>
            <a:r>
              <a:rPr lang="en-US" b="0" i="0" u="none" strike="noStrike" baseline="0" dirty="0">
                <a:latin typeface="Segoe"/>
                <a:ea typeface="ＭＳ ゴシック"/>
              </a:rPr>
              <a:t>. The </a:t>
            </a:r>
            <a:br>
              <a:rPr lang="en-US" b="0" i="0" u="none" strike="noStrike" baseline="0" dirty="0">
                <a:latin typeface="Segoe"/>
                <a:ea typeface="ＭＳ ゴシック"/>
              </a:rPr>
            </a:br>
            <a:r>
              <a:rPr lang="en-US" b="0" i="0" u="none" strike="noStrike" baseline="0" dirty="0">
                <a:latin typeface="Segoe"/>
                <a:ea typeface="ＭＳ ゴシック"/>
              </a:rPr>
              <a:t>Project Information </a:t>
            </a:r>
            <a:br>
              <a:rPr lang="en-US" b="0" i="0" u="none" strike="noStrike" baseline="0" dirty="0">
                <a:latin typeface="Segoe"/>
                <a:ea typeface="ＭＳ ゴシック"/>
              </a:rPr>
            </a:br>
            <a:r>
              <a:rPr lang="en-US" b="0" i="0" u="none" strike="noStrike" baseline="0" dirty="0">
                <a:latin typeface="Segoe"/>
                <a:ea typeface="ＭＳ ゴシック"/>
              </a:rPr>
              <a:t>dialog box appears, </a:t>
            </a:r>
            <a:br>
              <a:rPr lang="en-US" b="0" i="0" u="none" strike="noStrike" baseline="0" dirty="0">
                <a:latin typeface="Segoe"/>
                <a:ea typeface="ＭＳ ゴシック"/>
              </a:rPr>
            </a:br>
            <a:r>
              <a:rPr lang="en-US" b="0" i="0" u="none" strike="noStrike" baseline="0" dirty="0">
                <a:latin typeface="Segoe"/>
                <a:ea typeface="ＭＳ ゴシック"/>
              </a:rPr>
              <a:t>as shown in the </a:t>
            </a:r>
            <a:br>
              <a:rPr lang="en-US" b="0" i="0" u="none" strike="noStrike" baseline="0" dirty="0">
                <a:latin typeface="Segoe"/>
                <a:ea typeface="ＭＳ ゴシック"/>
              </a:rPr>
            </a:br>
            <a:r>
              <a:rPr lang="en-US" b="0" i="0" u="none" strike="noStrike" baseline="0" dirty="0">
                <a:latin typeface="Segoe"/>
                <a:ea typeface="ＭＳ ゴシック"/>
              </a:rPr>
              <a:t>figure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102</a:t>
            </a:fld>
            <a:endParaRPr lang="en-US" dirty="0"/>
          </a:p>
        </p:txBody>
      </p:sp>
      <p:pic>
        <p:nvPicPr>
          <p:cNvPr id="7" name="Picture 6" descr="013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1600200"/>
            <a:ext cx="5294541" cy="4127500"/>
          </a:xfrm>
          <a:prstGeom prst="rect">
            <a:avLst/>
          </a:prstGeom>
        </p:spPr>
      </p:pic>
    </p:spTree>
    <p:extLst>
      <p:ext uri="{BB962C8B-B14F-4D97-AF65-F5344CB8AC3E}">
        <p14:creationId xmlns:p14="http://schemas.microsoft.com/office/powerpoint/2010/main" val="13610760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Check the Project’s Duration</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2.	Click the </a:t>
            </a:r>
            <a:r>
              <a:rPr lang="en-US" b="1" i="0" u="none" strike="noStrike" baseline="0" dirty="0">
                <a:solidFill>
                  <a:srgbClr val="FF0000"/>
                </a:solidFill>
                <a:latin typeface="Segoe"/>
                <a:ea typeface="ＭＳ ゴシック"/>
              </a:rPr>
              <a:t>Statistics</a:t>
            </a:r>
            <a:r>
              <a:rPr lang="en-US" b="1" i="0" u="none" strike="noStrike" baseline="0" dirty="0">
                <a:latin typeface="Segoe"/>
                <a:ea typeface="ＭＳ ゴシック"/>
              </a:rPr>
              <a:t> </a:t>
            </a:r>
            <a:r>
              <a:rPr lang="en-US" b="0" i="0" u="none" strike="noStrike" baseline="0" dirty="0">
                <a:latin typeface="Segoe"/>
                <a:ea typeface="ＭＳ ゴシック"/>
              </a:rPr>
              <a:t>button. The Project Statistics dialog box appears and displays information such as the project start and finish dates and duration. The statistics dialog box is shown in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103</a:t>
            </a:fld>
            <a:endParaRPr lang="en-US" dirty="0"/>
          </a:p>
        </p:txBody>
      </p:sp>
      <p:pic>
        <p:nvPicPr>
          <p:cNvPr id="7" name="Picture 6" descr="013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2971800"/>
            <a:ext cx="6451600" cy="3225800"/>
          </a:xfrm>
          <a:prstGeom prst="rect">
            <a:avLst/>
          </a:prstGeom>
        </p:spPr>
      </p:pic>
    </p:spTree>
    <p:extLst>
      <p:ext uri="{BB962C8B-B14F-4D97-AF65-F5344CB8AC3E}">
        <p14:creationId xmlns:p14="http://schemas.microsoft.com/office/powerpoint/2010/main" val="21005987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Check the Project’s Duration</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3.	Note that, based on the current information entered, this project is slated for 95 days of duration, starting on January 4 and ending on May 16, 2016. Click the </a:t>
            </a:r>
            <a:r>
              <a:rPr lang="en-US" b="1" i="0" u="none" strike="noStrike" baseline="0" dirty="0">
                <a:latin typeface="Segoe"/>
                <a:ea typeface="ＭＳ ゴシック"/>
              </a:rPr>
              <a:t>Close </a:t>
            </a:r>
            <a:r>
              <a:rPr lang="en-US" b="0" i="0" u="none" strike="noStrike" baseline="0" dirty="0">
                <a:latin typeface="Segoe"/>
                <a:ea typeface="ＭＳ ゴシック"/>
              </a:rPr>
              <a:t>button to close the Project Statistics dialog box.</a:t>
            </a:r>
          </a:p>
          <a:p>
            <a:pPr lvl="1" rtl="0"/>
            <a:r>
              <a:rPr lang="en-US" b="0" i="0" u="none" strike="noStrike" baseline="0" dirty="0">
                <a:latin typeface="Segoe"/>
                <a:ea typeface="ＭＳ ゴシック"/>
              </a:rPr>
              <a:t>4.	</a:t>
            </a:r>
            <a:r>
              <a:rPr lang="en-US" b="1" i="0" u="none" strike="noStrike" baseline="0" dirty="0">
                <a:latin typeface="Segoe"/>
                <a:ea typeface="ＭＳ ゴシック"/>
              </a:rPr>
              <a:t>SAVE </a:t>
            </a:r>
            <a:r>
              <a:rPr lang="en-US" b="0" i="0" u="none" strike="noStrike" baseline="0" dirty="0">
                <a:latin typeface="Segoe"/>
                <a:ea typeface="ＭＳ ゴシック"/>
              </a:rPr>
              <a:t>and </a:t>
            </a:r>
            <a:r>
              <a:rPr lang="en-US" b="1" i="0" u="none" strike="noStrike" baseline="0" dirty="0">
                <a:latin typeface="Segoe"/>
                <a:ea typeface="ＭＳ ゴシック"/>
              </a:rPr>
              <a:t>CLOSE </a:t>
            </a:r>
            <a:r>
              <a:rPr lang="en-US" b="0" i="0" u="none" strike="noStrike" baseline="0" dirty="0">
                <a:latin typeface="Segoe"/>
                <a:ea typeface="ＭＳ ゴシック"/>
              </a:rPr>
              <a:t>the </a:t>
            </a:r>
            <a:r>
              <a:rPr lang="en-US" b="1" i="1" u="none" strike="noStrike" baseline="0" dirty="0">
                <a:latin typeface="Segoe"/>
                <a:ea typeface="ＭＳ ゴシック"/>
              </a:rPr>
              <a:t>Don Funk Music Video 1 file</a:t>
            </a:r>
            <a:r>
              <a:rPr lang="en-US" b="0" i="0" u="none" strike="noStrike" baseline="0" dirty="0">
                <a:latin typeface="Times New Roman"/>
                <a:ea typeface="ＭＳ ゴシック"/>
              </a:rPr>
              <a:t>.</a:t>
            </a:r>
          </a:p>
          <a:p>
            <a:pPr lvl="0" rtl="0"/>
            <a:r>
              <a:rPr lang="en-US" b="1" i="0" u="none" strike="noStrike" baseline="0" dirty="0">
                <a:latin typeface="Segoe"/>
                <a:ea typeface="ＭＳ ゴシック"/>
              </a:rPr>
              <a:t>PAUSE</a:t>
            </a:r>
            <a:r>
              <a:rPr lang="en-US" b="0" i="0" u="none" strike="noStrike" baseline="0" dirty="0">
                <a:latin typeface="Times New Roman"/>
                <a:ea typeface="ＭＳ ゴシック"/>
              </a:rPr>
              <a:t>.</a:t>
            </a:r>
            <a:r>
              <a:rPr lang="en-US" b="0" i="0" u="none" strike="noStrike" baseline="0" dirty="0">
                <a:latin typeface="Segoe"/>
                <a:ea typeface="ＭＳ ゴシック"/>
              </a:rPr>
              <a:t> If you are continuing to the next lesson, keep Project open. If you are not continuing to additional lessons, </a:t>
            </a:r>
            <a:r>
              <a:rPr lang="en-US" b="1" i="0" u="none" strike="noStrike" baseline="0" dirty="0">
                <a:latin typeface="Segoe"/>
                <a:ea typeface="ＭＳ ゴシック"/>
              </a:rPr>
              <a:t>Close </a:t>
            </a:r>
            <a:r>
              <a:rPr lang="en-US" b="0" i="0" u="none" strike="noStrike" baseline="0" dirty="0">
                <a:latin typeface="Segoe"/>
                <a:ea typeface="ＭＳ ゴシック"/>
              </a:rPr>
              <a:t>Project.</a:t>
            </a:r>
            <a:endParaRPr lang="en-US" b="0" i="0" u="none" strike="noStrike" baseline="0" dirty="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104</a:t>
            </a:fld>
            <a:endParaRPr lang="en-US" dirty="0"/>
          </a:p>
        </p:txBody>
      </p:sp>
    </p:spTree>
    <p:extLst>
      <p:ext uri="{BB962C8B-B14F-4D97-AF65-F5344CB8AC3E}">
        <p14:creationId xmlns:p14="http://schemas.microsoft.com/office/powerpoint/2010/main" val="10206924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Skill Summary</a:t>
            </a:r>
            <a:endParaRPr lang="en-US" b="0" i="0" u="none" strike="noStrike" baseline="0">
              <a:solidFill>
                <a:srgbClr val="009E49"/>
              </a:solidFill>
              <a:latin typeface="Frutiger-BoldCn"/>
              <a:ea typeface="Frutiger-BoldCn"/>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105</a:t>
            </a:fld>
            <a:endParaRPr lang="en-US" dirty="0"/>
          </a:p>
        </p:txBody>
      </p:sp>
      <p:pic>
        <p:nvPicPr>
          <p:cNvPr id="7" name="Picture 6" descr="01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524000"/>
            <a:ext cx="7586133" cy="4525571"/>
          </a:xfrm>
          <a:prstGeom prst="rect">
            <a:avLst/>
          </a:prstGeom>
        </p:spPr>
      </p:pic>
    </p:spTree>
    <p:extLst>
      <p:ext uri="{BB962C8B-B14F-4D97-AF65-F5344CB8AC3E}">
        <p14:creationId xmlns:p14="http://schemas.microsoft.com/office/powerpoint/2010/main" val="259632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Open a Template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a:latin typeface="Segoe"/>
                <a:ea typeface="ＭＳ ゴシック"/>
              </a:rPr>
              <a:t>GET READY</a:t>
            </a:r>
            <a:r>
              <a:rPr lang="en-US" sz="2000" b="1" i="0" u="none" strike="noStrike" baseline="0">
                <a:latin typeface="Times New Roman"/>
                <a:ea typeface="ＭＳ ゴシック"/>
              </a:rPr>
              <a:t>.</a:t>
            </a:r>
            <a:r>
              <a:rPr lang="en-US" sz="2000" b="1" i="0" u="none" strike="noStrike" baseline="0">
                <a:latin typeface="Segoe"/>
                <a:ea typeface="ＭＳ ゴシック"/>
              </a:rPr>
              <a:t> </a:t>
            </a:r>
            <a:r>
              <a:rPr lang="en-US" sz="2000" b="0" i="0" u="none" strike="noStrike" baseline="0">
                <a:latin typeface="Segoe"/>
                <a:ea typeface="ＭＳ ゴシック"/>
              </a:rPr>
              <a:t>Microsoft </a:t>
            </a:r>
            <a:br>
              <a:rPr lang="en-US" sz="2000" b="0" i="0" u="none" strike="noStrike" baseline="0">
                <a:latin typeface="Segoe"/>
                <a:ea typeface="ＭＳ ゴシック"/>
              </a:rPr>
            </a:br>
            <a:r>
              <a:rPr lang="en-US" sz="2000" b="0" i="0" u="none" strike="noStrike" baseline="0">
                <a:latin typeface="Segoe"/>
                <a:ea typeface="ＭＳ ゴシック"/>
              </a:rPr>
              <a:t>Project should be open.</a:t>
            </a:r>
          </a:p>
          <a:p>
            <a:pPr lvl="1" rtl="0"/>
            <a:r>
              <a:rPr lang="en-US" sz="2000" b="0" i="0" u="none" strike="noStrike" baseline="0">
                <a:latin typeface="Segoe"/>
                <a:ea typeface="AbsaraOT"/>
              </a:rPr>
              <a:t>1.	</a:t>
            </a:r>
            <a:r>
              <a:rPr lang="en-US" sz="2000" b="0" i="0" u="none" strike="noStrike" baseline="0">
                <a:latin typeface="Segoe"/>
                <a:ea typeface="ＭＳ ゴシック"/>
              </a:rPr>
              <a:t>On the Start screen </a:t>
            </a:r>
            <a:br>
              <a:rPr lang="en-US" sz="2000" b="0" i="0" u="none" strike="noStrike" baseline="0">
                <a:latin typeface="Segoe"/>
                <a:ea typeface="ＭＳ ゴシック"/>
              </a:rPr>
            </a:br>
            <a:r>
              <a:rPr lang="en-US" sz="2000" b="0" i="0" u="none" strike="noStrike" baseline="0">
                <a:latin typeface="Segoe"/>
                <a:ea typeface="ＭＳ ゴシック"/>
              </a:rPr>
              <a:t>(slide 3), click the </a:t>
            </a:r>
            <a:br>
              <a:rPr lang="en-US" sz="2000" b="0" i="0" u="none" strike="noStrike" baseline="0">
                <a:latin typeface="Segoe"/>
                <a:ea typeface="ＭＳ ゴシック"/>
              </a:rPr>
            </a:br>
            <a:r>
              <a:rPr lang="en-US" sz="2000" b="1" i="0" u="none" strike="noStrike" baseline="0">
                <a:latin typeface="Segoe"/>
                <a:ea typeface="ＭＳ ゴシック"/>
              </a:rPr>
              <a:t>Search for online </a:t>
            </a:r>
            <a:br>
              <a:rPr lang="en-US" sz="2000" b="1" i="0" u="none" strike="noStrike" baseline="0">
                <a:latin typeface="Segoe"/>
                <a:ea typeface="ＭＳ ゴシック"/>
              </a:rPr>
            </a:br>
            <a:r>
              <a:rPr lang="en-US" sz="2000" b="1" i="0" u="none" strike="noStrike" baseline="0">
                <a:latin typeface="Segoe"/>
                <a:ea typeface="ＭＳ ゴシック"/>
              </a:rPr>
              <a:t>templates </a:t>
            </a:r>
            <a:r>
              <a:rPr lang="en-US" sz="2000" b="0" i="0" u="none" strike="noStrike" baseline="0">
                <a:latin typeface="Segoe"/>
                <a:ea typeface="ＭＳ ゴシック"/>
              </a:rPr>
              <a:t>box located </a:t>
            </a:r>
            <a:br>
              <a:rPr lang="en-US" sz="2000" b="0" i="0" u="none" strike="noStrike" baseline="0">
                <a:latin typeface="Segoe"/>
                <a:ea typeface="ＭＳ ゴシック"/>
              </a:rPr>
            </a:br>
            <a:r>
              <a:rPr lang="en-US" sz="2000" b="0" i="0" u="none" strike="noStrike" baseline="0">
                <a:latin typeface="Segoe"/>
                <a:ea typeface="ＭＳ ゴシック"/>
              </a:rPr>
              <a:t>at the top of the screen. </a:t>
            </a:r>
            <a:br>
              <a:rPr lang="en-US" sz="2000" b="0" i="0" u="none" strike="noStrike" baseline="0">
                <a:latin typeface="Segoe"/>
                <a:ea typeface="ＭＳ ゴシック"/>
              </a:rPr>
            </a:br>
            <a:r>
              <a:rPr lang="en-US" sz="2000" b="0" i="0" u="none" strike="noStrike" baseline="0">
                <a:latin typeface="Segoe"/>
                <a:ea typeface="ＭＳ ゴシック"/>
              </a:rPr>
              <a:t>Type </a:t>
            </a:r>
            <a:r>
              <a:rPr lang="en-US" sz="2000" b="1" i="0" u="none" strike="noStrike" baseline="0">
                <a:latin typeface="Segoe"/>
                <a:ea typeface="ＭＳ ゴシック"/>
              </a:rPr>
              <a:t>annual report </a:t>
            </a:r>
            <a:br>
              <a:rPr lang="en-US" sz="2000" b="1" i="0" u="none" strike="noStrike" baseline="0">
                <a:latin typeface="Segoe"/>
                <a:ea typeface="ＭＳ ゴシック"/>
              </a:rPr>
            </a:br>
            <a:r>
              <a:rPr lang="en-US" sz="2000" b="1" i="0" u="none" strike="noStrike" baseline="0">
                <a:latin typeface="Segoe"/>
                <a:ea typeface="ＭＳ ゴシック"/>
              </a:rPr>
              <a:t>preparation</a:t>
            </a:r>
            <a:r>
              <a:rPr lang="en-US" sz="2000" b="0" i="0" u="none" strike="noStrike" baseline="0">
                <a:latin typeface="Segoe"/>
                <a:ea typeface="ＭＳ ゴシック"/>
              </a:rPr>
              <a:t>, then </a:t>
            </a:r>
            <a:br>
              <a:rPr lang="en-US" sz="2000" b="0" i="0" u="none" strike="noStrike" baseline="0">
                <a:latin typeface="Segoe"/>
                <a:ea typeface="ＭＳ ゴシック"/>
              </a:rPr>
            </a:br>
            <a:r>
              <a:rPr lang="en-US" sz="2000" b="0" i="0" u="none" strike="noStrike" baseline="0">
                <a:latin typeface="Segoe"/>
                <a:ea typeface="ＭＳ ゴシック"/>
              </a:rPr>
              <a:t>press </a:t>
            </a:r>
            <a:r>
              <a:rPr lang="en-US" sz="2000" b="1" i="0" u="none" strike="noStrike" baseline="0">
                <a:latin typeface="Segoe"/>
                <a:ea typeface="ＭＳ ゴシック"/>
              </a:rPr>
              <a:t>Enter. </a:t>
            </a:r>
            <a:r>
              <a:rPr lang="en-US" sz="2000" b="0" i="0" u="none" strike="noStrike" baseline="0">
                <a:latin typeface="Segoe"/>
                <a:ea typeface="ＭＳ ゴシック"/>
              </a:rPr>
              <a:t>The </a:t>
            </a:r>
            <a:br>
              <a:rPr lang="en-US" sz="2000" b="0" i="0" u="none" strike="noStrike" baseline="0">
                <a:latin typeface="Segoe"/>
                <a:ea typeface="ＭＳ ゴシック"/>
              </a:rPr>
            </a:br>
            <a:r>
              <a:rPr lang="en-US" sz="2000" b="0" i="0" u="none" strike="noStrike" baseline="0">
                <a:latin typeface="Segoe"/>
                <a:ea typeface="ＭＳ ゴシック"/>
              </a:rPr>
              <a:t>template is displayed </a:t>
            </a:r>
            <a:br>
              <a:rPr lang="en-US" sz="2000" b="0" i="0" u="none" strike="noStrike" baseline="0">
                <a:latin typeface="Segoe"/>
                <a:ea typeface="ＭＳ ゴシック"/>
              </a:rPr>
            </a:br>
            <a:r>
              <a:rPr lang="en-US" sz="2000" b="0" i="0" u="none" strike="noStrike" baseline="0">
                <a:latin typeface="Segoe"/>
                <a:ea typeface="ＭＳ ゴシック"/>
              </a:rPr>
              <a:t>and a preview of it is </a:t>
            </a:r>
            <a:br>
              <a:rPr lang="en-US" sz="2000" b="0" i="0" u="none" strike="noStrike" baseline="0">
                <a:latin typeface="Segoe"/>
                <a:ea typeface="ＭＳ ゴシック"/>
              </a:rPr>
            </a:br>
            <a:r>
              <a:rPr lang="en-US" sz="2000" b="0" i="0" u="none" strike="noStrike" baseline="0">
                <a:latin typeface="Segoe"/>
                <a:ea typeface="ＭＳ ゴシック"/>
              </a:rPr>
              <a:t>on the left of the </a:t>
            </a:r>
            <a:br>
              <a:rPr lang="en-US" sz="2000" b="0" i="0" u="none" strike="noStrike" baseline="0">
                <a:latin typeface="Segoe"/>
                <a:ea typeface="ＭＳ ゴシック"/>
              </a:rPr>
            </a:br>
            <a:r>
              <a:rPr lang="en-US" sz="2000" b="0" i="0" u="none" strike="noStrike" baseline="0">
                <a:latin typeface="Segoe"/>
                <a:ea typeface="ＭＳ ゴシック"/>
              </a:rPr>
              <a:t>screen as in the figure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1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3466" y="1600200"/>
            <a:ext cx="4949333" cy="3928533"/>
          </a:xfrm>
          <a:prstGeom prst="rect">
            <a:avLst/>
          </a:prstGeom>
        </p:spPr>
      </p:pic>
      <p:sp>
        <p:nvSpPr>
          <p:cNvPr id="8" name="Oval 7"/>
          <p:cNvSpPr/>
          <p:nvPr/>
        </p:nvSpPr>
        <p:spPr bwMode="auto">
          <a:xfrm>
            <a:off x="5410200" y="2438400"/>
            <a:ext cx="1447800" cy="4572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94189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Open a Template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2.	Double-click the </a:t>
            </a:r>
            <a:r>
              <a:rPr lang="en-US" sz="2000" b="1" i="0" u="none" strike="noStrike" baseline="0">
                <a:latin typeface="Segoe"/>
                <a:ea typeface="ＭＳ ゴシック"/>
              </a:rPr>
              <a:t>Annual Report Preparation template </a:t>
            </a:r>
            <a:r>
              <a:rPr lang="en-US" sz="2000" b="0" i="0" u="none" strike="noStrike" baseline="0">
                <a:latin typeface="Segoe"/>
                <a:ea typeface="ＭＳ ゴシック"/>
              </a:rPr>
              <a:t>graphic. The template is downloaded to your system, opens a new project based on the template in the Gantt Chart view, and closes the New Project screen. Your screen should look similar to the figure below.</a:t>
            </a:r>
          </a:p>
          <a:p>
            <a:pPr lvl="0" rtl="0"/>
            <a:r>
              <a:rPr lang="en-US" sz="2000" b="1" i="0" u="none" strike="noStrike" baseline="0">
                <a:latin typeface="Segoe"/>
                <a:ea typeface="ＭＳ ゴシック"/>
              </a:rPr>
              <a:t>PAUSE. LEAVE </a:t>
            </a:r>
            <a:r>
              <a:rPr lang="en-US" sz="2000" b="0" i="0" u="none" strike="noStrike" baseline="0">
                <a:latin typeface="Segoe"/>
                <a:ea typeface="ＭＳ ゴシック"/>
              </a:rPr>
              <a:t>Microsoft Project open for the next exercise</a:t>
            </a:r>
            <a:r>
              <a:rPr lang="en-US" sz="2000" b="0" i="0" u="none" strike="noStrike" baseline="0">
                <a:latin typeface="Times New Roman"/>
                <a:ea typeface="ＭＳ ゴシック"/>
              </a:rPr>
              <a:t>.</a:t>
            </a:r>
            <a:endParaRPr lang="en-US" sz="2000" b="0" i="0" u="none" strike="noStrike" baseline="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1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933" y="3255316"/>
            <a:ext cx="6062134" cy="2993084"/>
          </a:xfrm>
          <a:prstGeom prst="rect">
            <a:avLst/>
          </a:prstGeom>
        </p:spPr>
      </p:pic>
    </p:spTree>
    <p:extLst>
      <p:ext uri="{BB962C8B-B14F-4D97-AF65-F5344CB8AC3E}">
        <p14:creationId xmlns:p14="http://schemas.microsoft.com/office/powerpoint/2010/main" val="2816933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Open a Template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have just opened a </a:t>
            </a:r>
            <a:r>
              <a:rPr lang="en-US" b="1" i="0" u="none" strike="noStrike" baseline="0" dirty="0">
                <a:solidFill>
                  <a:srgbClr val="FF0000"/>
                </a:solidFill>
                <a:latin typeface="Segoe"/>
                <a:ea typeface="ＭＳ ゴシック"/>
              </a:rPr>
              <a:t>project schedule </a:t>
            </a:r>
            <a:r>
              <a:rPr lang="en-US" b="0" i="0" u="none" strike="noStrike" baseline="0" dirty="0">
                <a:latin typeface="Segoe"/>
                <a:ea typeface="ＭＳ ゴシック"/>
              </a:rPr>
              <a:t>from a template in Microsoft Project. </a:t>
            </a:r>
          </a:p>
          <a:p>
            <a:pPr lvl="0" rtl="0"/>
            <a:r>
              <a:rPr lang="en-US" b="0" i="0" u="none" strike="noStrike" baseline="0" dirty="0">
                <a:latin typeface="Segoe"/>
                <a:ea typeface="ＭＳ ゴシック"/>
              </a:rPr>
              <a:t>A project schedule is a </a:t>
            </a:r>
            <a:r>
              <a:rPr lang="en-US" b="1" i="0" u="none" strike="noStrike" baseline="0" dirty="0">
                <a:latin typeface="Segoe"/>
                <a:ea typeface="ＭＳ ゴシック"/>
              </a:rPr>
              <a:t>model of a real project</a:t>
            </a:r>
            <a:r>
              <a:rPr lang="en-US" b="0" i="0" u="none" strike="noStrike" baseline="0" dirty="0">
                <a:latin typeface="Segoe"/>
                <a:ea typeface="ＭＳ ゴシック"/>
              </a:rPr>
              <a:t>–</a:t>
            </a:r>
            <a:r>
              <a:rPr lang="en-US" b="0" i="0" u="none" strike="noStrike" baseline="0" dirty="0">
                <a:solidFill>
                  <a:srgbClr val="FF0000"/>
                </a:solidFill>
                <a:latin typeface="Segoe"/>
                <a:ea typeface="ＭＳ ゴシック"/>
              </a:rPr>
              <a:t>what you want to happen or what you think will happen. </a:t>
            </a:r>
          </a:p>
          <a:p>
            <a:pPr lvl="0" rtl="0"/>
            <a:r>
              <a:rPr lang="en-US" b="0" i="0" u="none" strike="noStrike" baseline="0" dirty="0">
                <a:latin typeface="Segoe"/>
                <a:ea typeface="ＭＳ ゴシック"/>
              </a:rPr>
              <a:t>The schedule contains </a:t>
            </a:r>
            <a:r>
              <a:rPr lang="en-US" b="0" i="0" u="none" strike="noStrike" baseline="0" dirty="0">
                <a:solidFill>
                  <a:srgbClr val="FF0000"/>
                </a:solidFill>
                <a:latin typeface="Segoe"/>
                <a:ea typeface="ＭＳ ゴシック"/>
              </a:rPr>
              <a:t>tasks, resources, time frames, and costs </a:t>
            </a:r>
            <a:r>
              <a:rPr lang="en-US" b="0" i="0" u="none" strike="noStrike" baseline="0" dirty="0">
                <a:latin typeface="Segoe"/>
                <a:ea typeface="ＭＳ ゴシック"/>
              </a:rPr>
              <a:t>that might be associated with such a project. </a:t>
            </a:r>
          </a:p>
          <a:p>
            <a:pPr lvl="0" rtl="0"/>
            <a:r>
              <a:rPr lang="en-US" b="0" i="0" u="none" strike="noStrike" baseline="0" dirty="0">
                <a:latin typeface="Segoe"/>
                <a:ea typeface="ＭＳ ゴシック"/>
              </a:rPr>
              <a:t>You can modify this schedule (or any other project template) to fit your specific project needs. </a:t>
            </a:r>
          </a:p>
          <a:p>
            <a:pPr lvl="0" rtl="0"/>
            <a:r>
              <a:rPr lang="en-US" b="0" i="0" u="none" strike="noStrike" baseline="0" dirty="0">
                <a:latin typeface="Segoe"/>
                <a:ea typeface="ＭＳ ゴシック"/>
              </a:rPr>
              <a:t>Later in this lesson, you will learn how to create a project schedule from a blank template.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204026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The Ribbon and Its Dynamic View</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from a template in the previous exercise</a:t>
            </a:r>
            <a:r>
              <a:rPr lang="en-US" b="0" i="0" u="none" strike="noStrike" baseline="0" dirty="0">
                <a:latin typeface="Times New Roman"/>
                <a:ea typeface="ＭＳ ゴシック"/>
              </a:rPr>
              <a:t>.</a:t>
            </a:r>
          </a:p>
          <a:p>
            <a:pPr lvl="1" rtl="0"/>
            <a:r>
              <a:rPr lang="en-US" b="0" i="0" u="none" strike="noStrike" baseline="0" dirty="0">
                <a:latin typeface="Segoe"/>
                <a:ea typeface="AbsaraOT"/>
              </a:rPr>
              <a:t>1.	</a:t>
            </a:r>
            <a:r>
              <a:rPr lang="en-US" b="0" i="0" u="none" strike="noStrike" baseline="0" dirty="0">
                <a:latin typeface="Segoe"/>
                <a:ea typeface="ＭＳ ゴシック"/>
              </a:rPr>
              <a:t>To demonstrate the dynamic nature of the ribbon, click the </a:t>
            </a:r>
            <a:r>
              <a:rPr lang="en-US" b="1" i="0" u="none" strike="noStrike" baseline="0" dirty="0">
                <a:solidFill>
                  <a:srgbClr val="FF0000"/>
                </a:solidFill>
                <a:latin typeface="Segoe"/>
                <a:ea typeface="ＭＳ ゴシック"/>
              </a:rPr>
              <a:t>Restore Down/Maximize </a:t>
            </a:r>
            <a:r>
              <a:rPr lang="en-US" b="0" i="0" u="none" strike="noStrike" baseline="0" dirty="0">
                <a:latin typeface="Segoe"/>
                <a:ea typeface="ＭＳ ゴシック"/>
              </a:rPr>
              <a:t>button. This is located in the upper right corner of the screen, just to the left of the close application button. See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1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3810000"/>
            <a:ext cx="4591196" cy="2285746"/>
          </a:xfrm>
          <a:prstGeom prst="rect">
            <a:avLst/>
          </a:prstGeom>
        </p:spPr>
      </p:pic>
      <p:sp>
        <p:nvSpPr>
          <p:cNvPr id="8" name="TextBox 7"/>
          <p:cNvSpPr txBox="1"/>
          <p:nvPr/>
        </p:nvSpPr>
        <p:spPr>
          <a:xfrm>
            <a:off x="381000" y="3962400"/>
            <a:ext cx="1905000" cy="1200329"/>
          </a:xfrm>
          <a:prstGeom prst="rect">
            <a:avLst/>
          </a:prstGeom>
          <a:noFill/>
        </p:spPr>
        <p:txBody>
          <a:bodyPr wrap="square" rtlCol="0">
            <a:spAutoFit/>
          </a:bodyPr>
          <a:lstStyle/>
          <a:p>
            <a:r>
              <a:rPr lang="en-US" dirty="0"/>
              <a:t>These are Windows commands, not Project</a:t>
            </a:r>
          </a:p>
        </p:txBody>
      </p:sp>
      <p:cxnSp>
        <p:nvCxnSpPr>
          <p:cNvPr id="10" name="Straight Arrow Connector 9"/>
          <p:cNvCxnSpPr>
            <a:stCxn id="8" idx="3"/>
          </p:cNvCxnSpPr>
          <p:nvPr/>
        </p:nvCxnSpPr>
        <p:spPr bwMode="auto">
          <a:xfrm flipV="1">
            <a:off x="2286000" y="4191000"/>
            <a:ext cx="1524000" cy="37156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2" name="Straight Arrow Connector 11"/>
          <p:cNvCxnSpPr>
            <a:stCxn id="8" idx="3"/>
          </p:cNvCxnSpPr>
          <p:nvPr/>
        </p:nvCxnSpPr>
        <p:spPr bwMode="auto">
          <a:xfrm flipV="1">
            <a:off x="2286000" y="4343400"/>
            <a:ext cx="3048000" cy="21916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3" name="Straight Arrow Connector 12"/>
          <p:cNvCxnSpPr>
            <a:stCxn id="8" idx="3"/>
          </p:cNvCxnSpPr>
          <p:nvPr/>
        </p:nvCxnSpPr>
        <p:spPr bwMode="auto">
          <a:xfrm>
            <a:off x="2286000" y="4562565"/>
            <a:ext cx="3505200" cy="771435"/>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64212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The Ribbon and Its Dynamic View</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2.	Using the </a:t>
            </a:r>
            <a:r>
              <a:rPr lang="en-US" b="0" i="0" u="none" strike="noStrike" baseline="0" dirty="0">
                <a:solidFill>
                  <a:srgbClr val="FF0000"/>
                </a:solidFill>
                <a:latin typeface="Segoe"/>
                <a:ea typeface="ＭＳ ゴシック"/>
              </a:rPr>
              <a:t>resizing feature</a:t>
            </a:r>
            <a:r>
              <a:rPr lang="en-US" b="0" i="0" u="none" strike="noStrike" baseline="0" dirty="0">
                <a:latin typeface="Segoe"/>
                <a:ea typeface="ＭＳ ゴシック"/>
              </a:rPr>
              <a:t>, change the width of the reduced window and watch how the ribbon changes with the changing width. The figure below shows an example of the ribbon at a reduced level of resolution.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10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3048000"/>
            <a:ext cx="5706302" cy="3109294"/>
          </a:xfrm>
          <a:prstGeom prst="rect">
            <a:avLst/>
          </a:prstGeom>
        </p:spPr>
      </p:pic>
    </p:spTree>
    <p:extLst>
      <p:ext uri="{BB962C8B-B14F-4D97-AF65-F5344CB8AC3E}">
        <p14:creationId xmlns:p14="http://schemas.microsoft.com/office/powerpoint/2010/main" val="3202986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The Ribbon and Its Dynamic View</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Click the </a:t>
            </a:r>
            <a:r>
              <a:rPr lang="en-US" b="1" i="0" u="none" strike="noStrike" baseline="0">
                <a:latin typeface="Segoe"/>
                <a:ea typeface="ＭＳ ゴシック"/>
              </a:rPr>
              <a:t>Restore Down/Maximize </a:t>
            </a:r>
            <a:r>
              <a:rPr lang="en-US" b="0" i="0" u="none" strike="noStrike" baseline="0">
                <a:latin typeface="Segoe"/>
                <a:ea typeface="ＭＳ ゴシック"/>
              </a:rPr>
              <a:t>button again. This will set the window back to full screen. Note the automatic change in the ribbon as shown in the figure below.</a:t>
            </a:r>
          </a:p>
          <a:p>
            <a:pPr lvl="0" rtl="0"/>
            <a:r>
              <a:rPr lang="en-US" b="1" i="0" u="none" strike="noStrike" baseline="0">
                <a:latin typeface="Segoe"/>
                <a:ea typeface="ＭＳ ゴシック"/>
              </a:rPr>
              <a:t>PAUSE</a:t>
            </a:r>
            <a:r>
              <a:rPr lang="en-US" b="1" i="0" u="none" strike="noStrike" baseline="0">
                <a:latin typeface="Times New Roman"/>
                <a:ea typeface="ＭＳ ゴシック"/>
              </a:rPr>
              <a:t>.</a:t>
            </a:r>
            <a:r>
              <a:rPr lang="en-US" b="1" i="0" u="none" strike="noStrike" baseline="0">
                <a:latin typeface="Segoe"/>
                <a:ea typeface="ＭＳ ゴシック"/>
              </a:rPr>
              <a:t> LEAVE </a:t>
            </a:r>
            <a:r>
              <a:rPr lang="en-US" b="0" i="0" u="none" strike="noStrike" baseline="0">
                <a:latin typeface="Segoe"/>
                <a:ea typeface="ＭＳ ゴシック"/>
              </a:rPr>
              <a:t>Microsoft Project open for the next exercise</a:t>
            </a:r>
            <a:r>
              <a:rPr lang="en-US" b="0" i="0" u="none" strike="noStrike" baseline="0">
                <a:latin typeface="Times New Roman"/>
                <a:ea typeface="ＭＳ ゴシック"/>
              </a:rPr>
              <a:t>.</a:t>
            </a:r>
          </a:p>
          <a:p>
            <a:pPr lvl="0"/>
            <a:r>
              <a:rPr lang="en-US">
                <a:latin typeface="Segoe"/>
                <a:ea typeface="ＭＳ ゴシック"/>
              </a:rPr>
              <a:t>In this exercise, you changed the resolution of the Project window and the software automatically changed the resolution of the ribbon command groups.</a:t>
            </a:r>
            <a:endParaRPr lang="en-US" b="0" i="0" u="none" strike="noStrike" baseline="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1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480690"/>
            <a:ext cx="8229600" cy="978488"/>
          </a:xfrm>
          <a:prstGeom prst="rect">
            <a:avLst/>
          </a:prstGeom>
        </p:spPr>
      </p:pic>
    </p:spTree>
    <p:extLst>
      <p:ext uri="{BB962C8B-B14F-4D97-AF65-F5344CB8AC3E}">
        <p14:creationId xmlns:p14="http://schemas.microsoft.com/office/powerpoint/2010/main" val="382198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The Backstage Area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a:t>
            </a:r>
            <a:r>
              <a:rPr lang="en-US" b="0" i="0" u="none" strike="noStrike" baseline="0" dirty="0">
                <a:solidFill>
                  <a:srgbClr val="FF0000"/>
                </a:solidFill>
                <a:latin typeface="Segoe"/>
                <a:ea typeface="ＭＳ ゴシック"/>
              </a:rPr>
              <a:t>Backstage Area is the name given to the File tab</a:t>
            </a:r>
            <a:r>
              <a:rPr lang="en-US" b="0" i="0" u="none" strike="noStrike" baseline="0" dirty="0">
                <a:latin typeface="Segoe"/>
                <a:ea typeface="ＭＳ ゴシック"/>
              </a:rPr>
              <a:t>. This is where the user will </a:t>
            </a:r>
            <a:r>
              <a:rPr lang="en-US" b="1" i="0" u="none" strike="noStrike" baseline="0" dirty="0">
                <a:latin typeface="Segoe"/>
                <a:ea typeface="ＭＳ ゴシック"/>
              </a:rPr>
              <a:t>change options, save, print, import and export, set file properties, and much more.</a:t>
            </a: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Click the </a:t>
            </a:r>
            <a:r>
              <a:rPr lang="en-US" b="1" i="0" u="none" strike="noStrike" baseline="0" dirty="0">
                <a:latin typeface="Segoe"/>
                <a:ea typeface="ＭＳ ゴシック"/>
              </a:rPr>
              <a:t>File </a:t>
            </a:r>
            <a:r>
              <a:rPr lang="en-US" b="0" i="0" u="none" strike="noStrike" baseline="0" dirty="0">
                <a:latin typeface="Segoe"/>
                <a:ea typeface="ＭＳ ゴシック"/>
              </a:rPr>
              <a:t>tab. On the left navigation bar click </a:t>
            </a:r>
            <a:r>
              <a:rPr lang="en-US" b="1" i="0" u="none" strike="noStrike" baseline="0" dirty="0">
                <a:latin typeface="Segoe"/>
                <a:ea typeface="ＭＳ ゴシック"/>
              </a:rPr>
              <a:t>New</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2.	This screen is similar to the Start screen that appeared when you first started the software. From this screen you can open an existing schedule, start a new project from a blank template, or import from Excel or SharePoint.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3226936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The Backstage Area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lnSpc>
                <a:spcPct val="90000"/>
              </a:lnSpc>
            </a:pPr>
            <a:r>
              <a:rPr lang="en-US" sz="2100" b="0" i="0" u="none" strike="noStrike" baseline="0" dirty="0">
                <a:latin typeface="Segoe"/>
                <a:ea typeface="ＭＳ ゴシック"/>
              </a:rPr>
              <a:t>3.	Click </a:t>
            </a:r>
            <a:r>
              <a:rPr lang="en-US" sz="2100" b="1" i="0" u="none" strike="noStrike" baseline="0" dirty="0">
                <a:solidFill>
                  <a:srgbClr val="FF0000"/>
                </a:solidFill>
                <a:latin typeface="Segoe"/>
                <a:ea typeface="ＭＳ ゴシック"/>
              </a:rPr>
              <a:t>Print</a:t>
            </a:r>
            <a:r>
              <a:rPr lang="en-US" sz="2100" b="1" i="0" u="none" strike="noStrike" baseline="0" dirty="0">
                <a:latin typeface="Segoe"/>
                <a:ea typeface="ＭＳ ゴシック"/>
              </a:rPr>
              <a:t> </a:t>
            </a:r>
            <a:r>
              <a:rPr lang="en-US" sz="2100" b="0" i="0" u="none" strike="noStrike" baseline="0" dirty="0">
                <a:latin typeface="Segoe"/>
                <a:ea typeface="ＭＳ ゴシック"/>
              </a:rPr>
              <a:t>in the left navigation bar. This section provides a </a:t>
            </a:r>
            <a:r>
              <a:rPr lang="en-US" sz="2100" b="0" i="0" u="none" strike="noStrike" baseline="0" dirty="0">
                <a:solidFill>
                  <a:srgbClr val="FF0000"/>
                </a:solidFill>
                <a:latin typeface="Segoe"/>
                <a:ea typeface="ＭＳ ゴシック"/>
              </a:rPr>
              <a:t>print preview</a:t>
            </a:r>
            <a:r>
              <a:rPr lang="en-US" sz="2100" b="0" i="0" u="none" strike="noStrike" baseline="0" dirty="0">
                <a:latin typeface="Segoe"/>
                <a:ea typeface="ＭＳ ゴシック"/>
              </a:rPr>
              <a:t>, allows the user to change printers and the print settings, as well as setting the page options such as headers, footers, and margins.</a:t>
            </a:r>
          </a:p>
          <a:p>
            <a:pPr lvl="1" rtl="0">
              <a:lnSpc>
                <a:spcPct val="90000"/>
              </a:lnSpc>
            </a:pPr>
            <a:r>
              <a:rPr lang="en-US" sz="2100" b="0" i="0" u="none" strike="noStrike" baseline="0" dirty="0">
                <a:latin typeface="Segoe"/>
                <a:ea typeface="ＭＳ ゴシック"/>
              </a:rPr>
              <a:t>4.	Click </a:t>
            </a:r>
            <a:r>
              <a:rPr lang="en-US" sz="2100" b="1" i="0" u="none" strike="noStrike" baseline="0" dirty="0">
                <a:solidFill>
                  <a:srgbClr val="FF0000"/>
                </a:solidFill>
                <a:latin typeface="Segoe"/>
                <a:ea typeface="ＭＳ ゴシック"/>
              </a:rPr>
              <a:t>Share</a:t>
            </a:r>
            <a:r>
              <a:rPr lang="en-US" sz="2100" b="1" i="0" u="none" strike="noStrike" baseline="0" dirty="0">
                <a:latin typeface="Segoe"/>
                <a:ea typeface="ＭＳ ゴシック"/>
              </a:rPr>
              <a:t> </a:t>
            </a:r>
            <a:r>
              <a:rPr lang="en-US" sz="2100" b="0" i="0" u="none" strike="noStrike" baseline="0" dirty="0">
                <a:latin typeface="Segoe"/>
                <a:ea typeface="ＭＳ ゴシック"/>
              </a:rPr>
              <a:t>in the left navigation bar. Here the user can send the project file as an email attachment or sync it with </a:t>
            </a:r>
            <a:r>
              <a:rPr lang="en-US" sz="2100" b="1" i="0" u="none" strike="noStrike" baseline="0" dirty="0">
                <a:latin typeface="Segoe"/>
                <a:ea typeface="ＭＳ ゴシック"/>
              </a:rPr>
              <a:t>SharePoint</a:t>
            </a:r>
            <a:r>
              <a:rPr lang="en-US" sz="2100" b="0" i="0" u="none" strike="noStrike" baseline="0" dirty="0">
                <a:latin typeface="Segoe"/>
                <a:ea typeface="ＭＳ ゴシック"/>
              </a:rPr>
              <a:t>.</a:t>
            </a:r>
          </a:p>
          <a:p>
            <a:pPr lvl="1" rtl="0">
              <a:lnSpc>
                <a:spcPct val="90000"/>
              </a:lnSpc>
            </a:pPr>
            <a:r>
              <a:rPr lang="en-US" sz="2100" b="0" i="0" u="none" strike="noStrike" baseline="0" dirty="0">
                <a:latin typeface="Segoe"/>
                <a:ea typeface="ＭＳ ゴシック"/>
              </a:rPr>
              <a:t>5.	Click </a:t>
            </a:r>
            <a:r>
              <a:rPr lang="en-US" sz="2100" b="1" i="0" u="none" strike="noStrike" baseline="0" dirty="0">
                <a:solidFill>
                  <a:srgbClr val="FF0000"/>
                </a:solidFill>
                <a:latin typeface="Segoe"/>
                <a:ea typeface="ＭＳ ゴシック"/>
              </a:rPr>
              <a:t>Export</a:t>
            </a:r>
            <a:r>
              <a:rPr lang="en-US" sz="2100" b="1" i="0" u="none" strike="noStrike" baseline="0" dirty="0">
                <a:latin typeface="Segoe"/>
                <a:ea typeface="ＭＳ ゴシック"/>
              </a:rPr>
              <a:t> </a:t>
            </a:r>
            <a:r>
              <a:rPr lang="en-US" sz="2100" b="0" i="0" u="none" strike="noStrike" baseline="0" dirty="0">
                <a:latin typeface="Segoe"/>
                <a:ea typeface="ＭＳ ゴシック"/>
              </a:rPr>
              <a:t>in the left navigation bar. This section allows the user to create a </a:t>
            </a:r>
            <a:r>
              <a:rPr lang="en-US" sz="2100" b="1" i="0" u="none" strike="noStrike" baseline="0" dirty="0">
                <a:latin typeface="Segoe"/>
                <a:ea typeface="ＭＳ ゴシック"/>
              </a:rPr>
              <a:t>PDF/ XPS Document </a:t>
            </a:r>
            <a:r>
              <a:rPr lang="en-US" sz="2100" b="0" i="0" u="none" strike="noStrike" baseline="0" dirty="0">
                <a:latin typeface="Segoe"/>
                <a:ea typeface="ＭＳ ゴシック"/>
              </a:rPr>
              <a:t>or to save the project file in different formats such as Excel, XML, or legacy versions of Microsoft Project.</a:t>
            </a:r>
          </a:p>
          <a:p>
            <a:pPr lvl="0" rtl="0">
              <a:lnSpc>
                <a:spcPct val="90000"/>
              </a:lnSpc>
            </a:pPr>
            <a:r>
              <a:rPr lang="en-US" sz="2100" b="1" i="0" u="none" strike="noStrike" baseline="0" dirty="0">
                <a:latin typeface="Segoe"/>
                <a:ea typeface="ＭＳ ゴシック"/>
              </a:rPr>
              <a:t>PAUSE</a:t>
            </a:r>
            <a:r>
              <a:rPr lang="en-US" sz="2100" b="1" i="0" u="none" strike="noStrike" baseline="0" dirty="0">
                <a:latin typeface="Times New Roman"/>
                <a:ea typeface="ＭＳ ゴシック"/>
              </a:rPr>
              <a:t>.</a:t>
            </a:r>
            <a:r>
              <a:rPr lang="en-US" sz="2100" b="1" i="0" u="none" strike="noStrike" baseline="0" dirty="0">
                <a:latin typeface="Segoe"/>
                <a:ea typeface="ＭＳ ゴシック"/>
              </a:rPr>
              <a:t> LEAVE </a:t>
            </a:r>
            <a:r>
              <a:rPr lang="en-US" sz="2100" b="0" i="0" u="none" strike="noStrike" baseline="0" dirty="0">
                <a:latin typeface="Segoe"/>
                <a:ea typeface="ＭＳ ゴシック"/>
              </a:rPr>
              <a:t>Microsoft Project open for the next exercise</a:t>
            </a:r>
            <a:r>
              <a:rPr lang="en-US" sz="2100" b="0" i="0" u="none" strike="noStrike" baseline="0" dirty="0">
                <a:latin typeface="Times New Roman"/>
                <a:ea typeface="ＭＳ ゴシック"/>
              </a:rPr>
              <a:t>.</a:t>
            </a:r>
          </a:p>
          <a:p>
            <a:pPr lvl="0" rtl="0">
              <a:lnSpc>
                <a:spcPct val="90000"/>
              </a:lnSpc>
            </a:pPr>
            <a:r>
              <a:rPr lang="en-US" sz="2100" b="0" i="0" u="none" strike="noStrike" baseline="0" dirty="0">
                <a:latin typeface="Segoe"/>
                <a:ea typeface="ＭＳ ゴシック"/>
              </a:rPr>
              <a:t>In this exercise, you reviewed some sections of the Backstage Area. Throughout this text, you will return to this area to check and change options.</a:t>
            </a:r>
            <a:endParaRPr lang="en-US" sz="2100"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312482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 </a:t>
            </a:r>
            <a:endParaRPr lang="en-US" b="0" i="0" u="none" strike="noStrike" baseline="0">
              <a:solidFill>
                <a:srgbClr val="009E49"/>
              </a:solidFill>
              <a:latin typeface="Frutiger-BlackC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10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0078" y="1600200"/>
            <a:ext cx="4579122" cy="4538134"/>
          </a:xfrm>
          <a:prstGeom prst="rect">
            <a:avLst/>
          </a:prstGeom>
        </p:spPr>
      </p:pic>
      <p:sp>
        <p:nvSpPr>
          <p:cNvPr id="3" name="Text Placeholder 2"/>
          <p:cNvSpPr>
            <a:spLocks noGrp="1"/>
          </p:cNvSpPr>
          <p:nvPr>
            <p:ph type="body" idx="1"/>
          </p:nvPr>
        </p:nvSpPr>
        <p:spPr>
          <a:xfrm>
            <a:off x="457200" y="1524000"/>
            <a:ext cx="6705600" cy="4953000"/>
          </a:xfrm>
        </p:spPr>
        <p:txBody>
          <a:bodyPr/>
          <a:lstStyle/>
          <a:p>
            <a:pPr lvl="0" rtl="0"/>
            <a:r>
              <a:rPr lang="en-US" b="1" i="0" u="none" strike="noStrike" baseline="0" dirty="0">
                <a:latin typeface="Segoe"/>
                <a:ea typeface="ＭＳ ゴシック"/>
              </a:rPr>
              <a:t>Microsoft Project is a </a:t>
            </a:r>
            <a:br>
              <a:rPr lang="en-US" b="1" i="0" u="none" strike="noStrike" baseline="0" dirty="0">
                <a:latin typeface="Segoe"/>
                <a:ea typeface="ＭＳ ゴシック"/>
              </a:rPr>
            </a:br>
            <a:r>
              <a:rPr lang="en-US" b="1" i="0" u="none" strike="noStrike" baseline="0" dirty="0">
                <a:latin typeface="Segoe"/>
                <a:ea typeface="ＭＳ ゴシック"/>
              </a:rPr>
              <a:t>database</a:t>
            </a:r>
            <a:r>
              <a:rPr lang="en-US" b="0" i="0" u="none" strike="noStrike" baseline="0" dirty="0">
                <a:latin typeface="Segoe"/>
                <a:ea typeface="ＭＳ ゴシック"/>
              </a:rPr>
              <a:t>. It’s actually </a:t>
            </a:r>
            <a:br>
              <a:rPr lang="en-US" b="0" i="0" u="none" strike="noStrike" baseline="0" dirty="0">
                <a:latin typeface="Segoe"/>
                <a:ea typeface="ＭＳ ゴシック"/>
              </a:rPr>
            </a:br>
            <a:r>
              <a:rPr lang="en-US" b="0" i="0" u="none" strike="noStrike" baseline="0" dirty="0">
                <a:latin typeface="Segoe"/>
                <a:ea typeface="ＭＳ ゴシック"/>
              </a:rPr>
              <a:t>three databases in one, </a:t>
            </a:r>
            <a:br>
              <a:rPr lang="en-US" b="0" i="0" u="none" strike="noStrike" baseline="0" dirty="0">
                <a:latin typeface="Segoe"/>
                <a:ea typeface="ＭＳ ゴシック"/>
              </a:rPr>
            </a:br>
            <a:r>
              <a:rPr lang="en-US" b="0" i="0" u="none" strike="noStrike" baseline="0" dirty="0">
                <a:latin typeface="Segoe"/>
                <a:ea typeface="ＭＳ ゴシック"/>
              </a:rPr>
              <a:t>as shown at</a:t>
            </a:r>
            <a:r>
              <a:rPr lang="en-US" b="0" i="0" u="none" strike="noStrike" dirty="0">
                <a:latin typeface="Segoe"/>
                <a:ea typeface="ＭＳ ゴシック"/>
              </a:rPr>
              <a:t> right</a:t>
            </a:r>
            <a:r>
              <a:rPr lang="en-US" b="0" i="0" u="none" strike="noStrike" baseline="0" dirty="0">
                <a:latin typeface="Segoe"/>
                <a:ea typeface="ＭＳ ゴシック"/>
              </a:rPr>
              <a:t>. </a:t>
            </a:r>
          </a:p>
          <a:p>
            <a:pPr lvl="0" rtl="0"/>
            <a:r>
              <a:rPr lang="en-US" b="0" i="0" u="none" strike="noStrike" baseline="0" dirty="0">
                <a:latin typeface="Segoe"/>
                <a:ea typeface="ＭＳ ゴシック"/>
              </a:rPr>
              <a:t>The first is a </a:t>
            </a:r>
            <a:r>
              <a:rPr lang="en-US" b="1" i="0" u="none" strike="noStrike" baseline="0" dirty="0">
                <a:solidFill>
                  <a:srgbClr val="FF0000"/>
                </a:solidFill>
                <a:latin typeface="Segoe"/>
                <a:ea typeface="ＭＳ ゴシック"/>
              </a:rPr>
              <a:t>task</a:t>
            </a:r>
            <a:r>
              <a:rPr lang="en-US" b="0" i="0" u="none" strike="noStrike" baseline="0" dirty="0">
                <a:solidFill>
                  <a:srgbClr val="FF0000"/>
                </a:solidFill>
                <a:latin typeface="Segoe"/>
                <a:ea typeface="ＭＳ ゴシック"/>
              </a:rPr>
              <a:t> data-</a:t>
            </a:r>
            <a:br>
              <a:rPr lang="en-US" b="0" i="0" u="none" strike="noStrike" baseline="0" dirty="0">
                <a:solidFill>
                  <a:srgbClr val="FF0000"/>
                </a:solidFill>
                <a:latin typeface="Segoe"/>
                <a:ea typeface="ＭＳ ゴシック"/>
              </a:rPr>
            </a:br>
            <a:r>
              <a:rPr lang="en-US" b="0" i="0" u="none" strike="noStrike" baseline="0" dirty="0">
                <a:solidFill>
                  <a:srgbClr val="FF0000"/>
                </a:solidFill>
                <a:latin typeface="Segoe"/>
                <a:ea typeface="ＭＳ ゴシック"/>
              </a:rPr>
              <a:t>base</a:t>
            </a:r>
            <a:r>
              <a:rPr lang="en-US" b="0" i="0" u="none" strike="noStrike" baseline="0" dirty="0">
                <a:latin typeface="Segoe"/>
                <a:ea typeface="ＭＳ ゴシック"/>
              </a:rPr>
              <a:t>. This is where all </a:t>
            </a:r>
            <a:br>
              <a:rPr lang="en-US" b="0" i="0" u="none" strike="noStrike" baseline="0" dirty="0">
                <a:latin typeface="Segoe"/>
                <a:ea typeface="ＭＳ ゴシック"/>
              </a:rPr>
            </a:br>
            <a:r>
              <a:rPr lang="en-US" b="0" i="0" u="none" strike="noStrike" baseline="0" dirty="0">
                <a:latin typeface="Segoe"/>
                <a:ea typeface="ＭＳ ゴシック"/>
              </a:rPr>
              <a:t>task-related information </a:t>
            </a:r>
            <a:br>
              <a:rPr lang="en-US" b="0" i="0" u="none" strike="noStrike" baseline="0" dirty="0">
                <a:latin typeface="Segoe"/>
                <a:ea typeface="ＭＳ ゴシック"/>
              </a:rPr>
            </a:br>
            <a:r>
              <a:rPr lang="en-US" b="0" i="0" u="none" strike="noStrike" baseline="0" dirty="0">
                <a:latin typeface="Segoe"/>
                <a:ea typeface="ＭＳ ゴシック"/>
              </a:rPr>
              <a:t>such as the </a:t>
            </a:r>
            <a:r>
              <a:rPr lang="en-US" b="1" i="0" u="none" strike="noStrike" baseline="0" dirty="0">
                <a:latin typeface="Segoe"/>
                <a:ea typeface="ＭＳ ゴシック"/>
              </a:rPr>
              <a:t>task name, </a:t>
            </a:r>
            <a:br>
              <a:rPr lang="en-US" b="1" i="0" u="none" strike="noStrike" baseline="0" dirty="0">
                <a:latin typeface="Segoe"/>
                <a:ea typeface="ＭＳ ゴシック"/>
              </a:rPr>
            </a:br>
            <a:r>
              <a:rPr lang="en-US" b="1" i="0" u="none" strike="noStrike" baseline="0" dirty="0">
                <a:latin typeface="Segoe"/>
                <a:ea typeface="ＭＳ ゴシック"/>
              </a:rPr>
              <a:t>start, finish, cost, duration, </a:t>
            </a:r>
            <a:br>
              <a:rPr lang="en-US" b="1" i="0" u="none" strike="noStrike" baseline="0" dirty="0">
                <a:latin typeface="Segoe"/>
                <a:ea typeface="ＭＳ ゴシック"/>
              </a:rPr>
            </a:br>
            <a:r>
              <a:rPr lang="en-US" b="1" i="0" u="none" strike="noStrike" baseline="0" dirty="0">
                <a:latin typeface="Segoe"/>
                <a:ea typeface="ＭＳ ゴシック"/>
              </a:rPr>
              <a:t>and work is kept</a:t>
            </a:r>
            <a:r>
              <a:rPr lang="en-US" b="0" i="0" u="none" strike="noStrike" baseline="0" dirty="0">
                <a:latin typeface="Segoe"/>
                <a:ea typeface="ＭＳ ゴシック"/>
              </a:rPr>
              <a:t>. </a:t>
            </a:r>
            <a:endParaRPr lang="en-US" b="0" i="0" u="none" strike="noStrike" baseline="0" dirty="0">
              <a:latin typeface="AGaramond-RegularSC"/>
              <a:ea typeface="ＭＳ ゴシック"/>
            </a:endParaRPr>
          </a:p>
        </p:txBody>
      </p:sp>
    </p:spTree>
    <p:extLst>
      <p:ext uri="{BB962C8B-B14F-4D97-AF65-F5344CB8AC3E}">
        <p14:creationId xmlns:p14="http://schemas.microsoft.com/office/powerpoint/2010/main" val="2583004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01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524000"/>
            <a:ext cx="7586133" cy="4525571"/>
          </a:xfrm>
          <a:prstGeom prst="rect">
            <a:avLst/>
          </a:prstGeom>
        </p:spPr>
      </p:pic>
    </p:spTree>
    <p:extLst>
      <p:ext uri="{BB962C8B-B14F-4D97-AF65-F5344CB8AC3E}">
        <p14:creationId xmlns:p14="http://schemas.microsoft.com/office/powerpoint/2010/main" val="1214066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 </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a:t>
            </a:r>
            <a:r>
              <a:rPr lang="en-US" b="0" i="0" u="none" strike="noStrike" baseline="0" dirty="0">
                <a:solidFill>
                  <a:srgbClr val="FF0000"/>
                </a:solidFill>
                <a:latin typeface="Segoe"/>
                <a:ea typeface="ＭＳ ゴシック"/>
              </a:rPr>
              <a:t>second is the </a:t>
            </a:r>
            <a:r>
              <a:rPr lang="en-US" b="1" i="0" u="none" strike="noStrike" baseline="0" dirty="0">
                <a:solidFill>
                  <a:srgbClr val="FF0000"/>
                </a:solidFill>
                <a:latin typeface="Segoe"/>
                <a:ea typeface="ＭＳ ゴシック"/>
              </a:rPr>
              <a:t>resource</a:t>
            </a:r>
            <a:r>
              <a:rPr lang="en-US" b="0" i="0" u="none" strike="noStrike" baseline="0" dirty="0">
                <a:solidFill>
                  <a:srgbClr val="FF0000"/>
                </a:solidFill>
                <a:latin typeface="Segoe"/>
                <a:ea typeface="ＭＳ ゴシック"/>
              </a:rPr>
              <a:t> database</a:t>
            </a:r>
            <a:r>
              <a:rPr lang="en-US" b="0" i="0" u="none" strike="noStrike" baseline="0" dirty="0">
                <a:latin typeface="Segoe"/>
                <a:ea typeface="ＭＳ ゴシック"/>
              </a:rPr>
              <a:t>. All resource-related information is stored in the resource database, such as </a:t>
            </a:r>
            <a:r>
              <a:rPr lang="en-US" b="1" i="0" u="none" strike="noStrike" baseline="0" dirty="0">
                <a:latin typeface="Segoe"/>
                <a:ea typeface="ＭＳ ゴシック"/>
              </a:rPr>
              <a:t>resource name, type of resource, standard rate (pay rate), resource group they belong to, the base calendar they are assigned, and the maximum number of units </a:t>
            </a:r>
            <a:r>
              <a:rPr lang="en-US" b="0" i="0" u="none" strike="noStrike" baseline="0" dirty="0">
                <a:latin typeface="Segoe"/>
                <a:ea typeface="ＭＳ ゴシック"/>
              </a:rPr>
              <a:t>for the resource.</a:t>
            </a:r>
          </a:p>
          <a:p>
            <a:pPr lvl="0" rtl="0"/>
            <a:r>
              <a:rPr lang="en-US" b="0" i="0" u="none" strike="noStrike" baseline="0" dirty="0">
                <a:latin typeface="Segoe"/>
                <a:ea typeface="ＭＳ ゴシック"/>
              </a:rPr>
              <a:t>The </a:t>
            </a:r>
            <a:r>
              <a:rPr lang="en-US" b="0" i="0" u="none" strike="noStrike" baseline="0" dirty="0">
                <a:solidFill>
                  <a:srgbClr val="FF0000"/>
                </a:solidFill>
                <a:latin typeface="Segoe"/>
                <a:ea typeface="ＭＳ ゴシック"/>
              </a:rPr>
              <a:t>third database is called the </a:t>
            </a:r>
            <a:r>
              <a:rPr lang="en-US" b="1" i="0" u="none" strike="noStrike" baseline="0" dirty="0">
                <a:solidFill>
                  <a:srgbClr val="FF0000"/>
                </a:solidFill>
                <a:latin typeface="Segoe"/>
                <a:ea typeface="ＭＳ ゴシック"/>
              </a:rPr>
              <a:t>assignment</a:t>
            </a:r>
            <a:r>
              <a:rPr lang="en-US" b="0" i="0" u="none" strike="noStrike" baseline="0" dirty="0">
                <a:solidFill>
                  <a:srgbClr val="FF0000"/>
                </a:solidFill>
                <a:latin typeface="Segoe"/>
                <a:ea typeface="ＭＳ ゴシック"/>
              </a:rPr>
              <a:t> database</a:t>
            </a:r>
            <a:r>
              <a:rPr lang="en-US" b="0" i="0" u="none" strike="noStrike" baseline="0" dirty="0">
                <a:latin typeface="Segoe"/>
                <a:ea typeface="ＭＳ ゴシック"/>
              </a:rPr>
              <a:t>. When a </a:t>
            </a:r>
            <a:r>
              <a:rPr lang="en-US" b="0" i="0" u="none" strike="noStrike" baseline="0" dirty="0">
                <a:solidFill>
                  <a:srgbClr val="FF0000"/>
                </a:solidFill>
                <a:latin typeface="Segoe"/>
                <a:ea typeface="ＭＳ ゴシック"/>
              </a:rPr>
              <a:t>resource</a:t>
            </a:r>
            <a:r>
              <a:rPr lang="en-US" b="0" i="0" u="none" strike="noStrike" baseline="0" dirty="0">
                <a:latin typeface="Segoe"/>
                <a:ea typeface="ＭＳ ゴシック"/>
              </a:rPr>
              <a:t> is assigned to a task, all of the assignment-related information for each specific resource on each specific task is stored here. Items stored in the assignment database include a </a:t>
            </a:r>
            <a:r>
              <a:rPr lang="en-US" b="1" i="0" u="none" strike="noStrike" baseline="0" dirty="0">
                <a:latin typeface="Segoe"/>
                <a:ea typeface="ＭＳ ゴシック"/>
              </a:rPr>
              <a:t>resource’s start and finish date, the amount of work, and the total cost for that resource on a specific task</a:t>
            </a:r>
            <a:r>
              <a:rPr lang="en-US" b="0" i="0" u="none" strike="noStrike" baseline="0" dirty="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395381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How Microsoft Project Handles Project Data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dirty="0">
                <a:latin typeface="Segoe"/>
                <a:ea typeface="ＭＳ ゴシック"/>
              </a:rPr>
              <a:t>In this exercise, you will learn how the software displays data from each of its three databases.</a:t>
            </a:r>
          </a:p>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AbsaraOT"/>
              </a:rPr>
              <a:t>1.	</a:t>
            </a:r>
            <a:r>
              <a:rPr lang="en-US" sz="2000" b="0" i="0" u="none" strike="noStrike" baseline="0" dirty="0">
                <a:latin typeface="Segoe"/>
                <a:ea typeface="ＭＳ ゴシック"/>
              </a:rPr>
              <a:t>Your screen should be on the Gantt Chart view. Place your mouse cursor on the </a:t>
            </a:r>
            <a:r>
              <a:rPr lang="en-US" sz="2000" b="1" i="0" u="none" strike="noStrike" baseline="0" dirty="0">
                <a:solidFill>
                  <a:srgbClr val="FF0000"/>
                </a:solidFill>
                <a:latin typeface="Segoe"/>
                <a:ea typeface="ＭＳ ゴシック"/>
              </a:rPr>
              <a:t>Task Name </a:t>
            </a:r>
            <a:r>
              <a:rPr lang="en-US" sz="2000" b="0" i="0" u="none" strike="noStrike" baseline="0" dirty="0">
                <a:solidFill>
                  <a:srgbClr val="FF0000"/>
                </a:solidFill>
                <a:latin typeface="Segoe"/>
                <a:ea typeface="ＭＳ ゴシック"/>
              </a:rPr>
              <a:t>column </a:t>
            </a:r>
            <a:r>
              <a:rPr lang="en-US" sz="2000" b="0" i="0" u="none" strike="noStrike" baseline="0" dirty="0">
                <a:latin typeface="Segoe"/>
                <a:ea typeface="ＭＳ ゴシック"/>
              </a:rPr>
              <a:t>heading, but do not click it. You will notice that a </a:t>
            </a:r>
            <a:r>
              <a:rPr lang="en-US" sz="2000" b="0" i="0" u="none" strike="noStrike" baseline="0" dirty="0">
                <a:solidFill>
                  <a:srgbClr val="FF0000"/>
                </a:solidFill>
                <a:latin typeface="Segoe"/>
                <a:ea typeface="ＭＳ ゴシック"/>
              </a:rPr>
              <a:t>ScreenTip</a:t>
            </a:r>
            <a:r>
              <a:rPr lang="en-US" sz="2000" b="0" i="0" u="none" strike="noStrike" baseline="0" dirty="0">
                <a:latin typeface="Segoe"/>
                <a:ea typeface="ＭＳ ゴシック"/>
              </a:rPr>
              <a:t> appears, displaying the title of the column (Task Name) and its actual name (Name). See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01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920066"/>
            <a:ext cx="6206589" cy="2282524"/>
          </a:xfrm>
          <a:prstGeom prst="rect">
            <a:avLst/>
          </a:prstGeom>
        </p:spPr>
      </p:pic>
    </p:spTree>
    <p:extLst>
      <p:ext uri="{BB962C8B-B14F-4D97-AF65-F5344CB8AC3E}">
        <p14:creationId xmlns:p14="http://schemas.microsoft.com/office/powerpoint/2010/main" val="2292920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How Microsoft Project Handles Project Data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2.	Click the </a:t>
            </a:r>
            <a:r>
              <a:rPr lang="en-US" b="1" i="0" u="none" strike="noStrike" baseline="0" dirty="0">
                <a:solidFill>
                  <a:srgbClr val="FF0000"/>
                </a:solidFill>
                <a:latin typeface="Segoe"/>
                <a:ea typeface="ＭＳ ゴシック"/>
              </a:rPr>
              <a:t>View </a:t>
            </a:r>
            <a:r>
              <a:rPr lang="en-US" b="0" i="0" u="none" strike="noStrike" baseline="0" dirty="0">
                <a:solidFill>
                  <a:srgbClr val="FF0000"/>
                </a:solidFill>
                <a:latin typeface="Segoe"/>
                <a:ea typeface="ＭＳ ゴシック"/>
              </a:rPr>
              <a:t>tab </a:t>
            </a:r>
            <a:r>
              <a:rPr lang="en-US" b="0" i="0" u="none" strike="noStrike" baseline="0" dirty="0">
                <a:latin typeface="Segoe"/>
                <a:ea typeface="ＭＳ ゴシック"/>
              </a:rPr>
              <a:t>then, in the Resource Views command group, select the </a:t>
            </a:r>
            <a:r>
              <a:rPr lang="en-US" b="1" i="0" u="none" strike="noStrike" baseline="0" dirty="0">
                <a:solidFill>
                  <a:srgbClr val="FF0000"/>
                </a:solidFill>
                <a:latin typeface="Segoe"/>
                <a:ea typeface="ＭＳ ゴシック"/>
              </a:rPr>
              <a:t>Resource Sheet </a:t>
            </a:r>
            <a:r>
              <a:rPr lang="en-US" b="0" i="0" u="none" strike="noStrike" baseline="0" dirty="0">
                <a:latin typeface="Segoe"/>
                <a:ea typeface="ＭＳ ゴシック"/>
              </a:rPr>
              <a:t>view.</a:t>
            </a:r>
          </a:p>
          <a:p>
            <a:pPr lvl="1" rtl="0"/>
            <a:r>
              <a:rPr lang="en-US" b="0" i="0" u="none" strike="noStrike" baseline="0" dirty="0">
                <a:latin typeface="Segoe"/>
                <a:ea typeface="ＭＳ ゴシック"/>
              </a:rPr>
              <a:t>3.	Place your cursor on the </a:t>
            </a:r>
            <a:r>
              <a:rPr lang="en-US" b="1" i="0" u="none" strike="noStrike" baseline="0" dirty="0">
                <a:solidFill>
                  <a:srgbClr val="FF0000"/>
                </a:solidFill>
                <a:latin typeface="Segoe"/>
                <a:ea typeface="ＭＳ ゴシック"/>
              </a:rPr>
              <a:t>Resource Name </a:t>
            </a:r>
            <a:r>
              <a:rPr lang="en-US" b="0" i="0" u="none" strike="noStrike" baseline="0" dirty="0">
                <a:latin typeface="Segoe"/>
                <a:ea typeface="ＭＳ ゴシック"/>
              </a:rPr>
              <a:t>column heading and observe the ScreenTip that appears as shown below. You will notice that this field has the same name as the one in shown on slide 21. You have just witnessed two of the databases.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01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3934" y="3767667"/>
            <a:ext cx="4385061" cy="2472267"/>
          </a:xfrm>
          <a:prstGeom prst="rect">
            <a:avLst/>
          </a:prstGeom>
        </p:spPr>
      </p:pic>
    </p:spTree>
    <p:extLst>
      <p:ext uri="{BB962C8B-B14F-4D97-AF65-F5344CB8AC3E}">
        <p14:creationId xmlns:p14="http://schemas.microsoft.com/office/powerpoint/2010/main" val="391491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How Microsoft Project Handles Project Data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4.	On the ribbon, click the </a:t>
            </a:r>
            <a:r>
              <a:rPr lang="en-US" b="1" i="0" u="none" strike="noStrike" baseline="0" dirty="0">
                <a:solidFill>
                  <a:srgbClr val="FF0000"/>
                </a:solidFill>
                <a:latin typeface="Segoe"/>
                <a:ea typeface="ＭＳ ゴシック"/>
              </a:rPr>
              <a:t>Task Usage </a:t>
            </a:r>
            <a:r>
              <a:rPr lang="en-US" b="0" i="0" u="none" strike="noStrike" baseline="0" dirty="0">
                <a:latin typeface="Segoe"/>
                <a:ea typeface="ＭＳ ゴシック"/>
              </a:rPr>
              <a:t>button, located in the Task Views command group. This is one of two views that displays information from the assignment database. Note the Task Usage button is a two-part button, with a submenu on the bottom half.</a:t>
            </a:r>
          </a:p>
          <a:p>
            <a:pPr lvl="1" rtl="0"/>
            <a:r>
              <a:rPr lang="en-US" b="0" i="0" u="none" strike="noStrike" baseline="0" dirty="0">
                <a:latin typeface="Segoe"/>
                <a:ea typeface="ＭＳ ゴシック"/>
              </a:rPr>
              <a:t>5.	Select the </a:t>
            </a:r>
            <a:r>
              <a:rPr lang="en-US" b="1" i="0" u="none" strike="noStrike" baseline="0" dirty="0">
                <a:solidFill>
                  <a:srgbClr val="FF0000"/>
                </a:solidFill>
                <a:latin typeface="Segoe"/>
                <a:ea typeface="ＭＳ ゴシック"/>
              </a:rPr>
              <a:t>name cell </a:t>
            </a:r>
            <a:r>
              <a:rPr lang="en-US" b="0" i="0" u="none" strike="noStrike" baseline="0" dirty="0">
                <a:latin typeface="Segoe"/>
                <a:ea typeface="ＭＳ ゴシック"/>
              </a:rPr>
              <a:t>of task 1, Perform Initial Planning.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523130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How Microsoft Project Handles Project Data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6.	Press the key stroke combination of </a:t>
            </a:r>
            <a:r>
              <a:rPr lang="en-US" b="1" i="0" u="none" strike="noStrike" baseline="0" dirty="0">
                <a:solidFill>
                  <a:srgbClr val="FF0000"/>
                </a:solidFill>
                <a:latin typeface="Segoe"/>
                <a:ea typeface="ＭＳ ゴシック"/>
              </a:rPr>
              <a:t>Ctrl+Shift+F5</a:t>
            </a:r>
            <a:r>
              <a:rPr lang="en-US" b="1" i="0" u="none" strike="noStrike" baseline="0" dirty="0">
                <a:latin typeface="Segoe"/>
                <a:ea typeface="ＭＳ ゴシック"/>
              </a:rPr>
              <a:t>. </a:t>
            </a:r>
            <a:r>
              <a:rPr lang="en-US" b="0" i="0" u="none" strike="noStrike" baseline="0" dirty="0">
                <a:latin typeface="Segoe"/>
                <a:ea typeface="ＭＳ ゴシック"/>
              </a:rPr>
              <a:t>This is the </a:t>
            </a:r>
            <a:r>
              <a:rPr lang="en-US" b="0" i="0" u="none" strike="noStrike" baseline="0" dirty="0">
                <a:solidFill>
                  <a:srgbClr val="FF0000"/>
                </a:solidFill>
                <a:latin typeface="Segoe"/>
                <a:ea typeface="ＭＳ ゴシック"/>
              </a:rPr>
              <a:t>Scroll to Task </a:t>
            </a:r>
            <a:r>
              <a:rPr lang="en-US" b="0" i="0" u="none" strike="noStrike" baseline="0" dirty="0">
                <a:latin typeface="Segoe"/>
                <a:ea typeface="ＭＳ ゴシック"/>
              </a:rPr>
              <a:t>feature which will be discussed later. Your screen should look similar to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11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667000"/>
            <a:ext cx="6738661" cy="3605398"/>
          </a:xfrm>
          <a:prstGeom prst="rect">
            <a:avLst/>
          </a:prstGeom>
        </p:spPr>
      </p:pic>
    </p:spTree>
    <p:extLst>
      <p:ext uri="{BB962C8B-B14F-4D97-AF65-F5344CB8AC3E}">
        <p14:creationId xmlns:p14="http://schemas.microsoft.com/office/powerpoint/2010/main" val="196728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How Microsoft Project Handles Project Data</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r>
              <a:rPr lang="en-US">
                <a:latin typeface="Segoe"/>
                <a:ea typeface="ＭＳ ゴシック"/>
              </a:rPr>
              <a:t>The table at right </a:t>
            </a:r>
            <a:br>
              <a:rPr lang="en-US">
                <a:latin typeface="Segoe"/>
                <a:ea typeface="ＭＳ ゴシック"/>
              </a:rPr>
            </a:br>
            <a:r>
              <a:rPr lang="en-US">
                <a:latin typeface="Segoe"/>
                <a:ea typeface="ＭＳ ゴシック"/>
              </a:rPr>
              <a:t>shows the default </a:t>
            </a:r>
            <a:br>
              <a:rPr lang="en-US">
                <a:latin typeface="Segoe"/>
                <a:ea typeface="ＭＳ ゴシック"/>
              </a:rPr>
            </a:br>
            <a:r>
              <a:rPr lang="en-US">
                <a:latin typeface="Segoe"/>
                <a:ea typeface="ＭＳ ゴシック"/>
              </a:rPr>
              <a:t>view and the data-</a:t>
            </a:r>
            <a:br>
              <a:rPr lang="en-US">
                <a:latin typeface="Segoe"/>
                <a:ea typeface="ＭＳ ゴシック"/>
              </a:rPr>
            </a:br>
            <a:r>
              <a:rPr lang="en-US">
                <a:latin typeface="Segoe"/>
                <a:ea typeface="ＭＳ ゴシック"/>
              </a:rPr>
              <a:t>bases from which </a:t>
            </a:r>
            <a:br>
              <a:rPr lang="en-US">
                <a:latin typeface="Segoe"/>
                <a:ea typeface="ＭＳ ゴシック"/>
              </a:rPr>
            </a:br>
            <a:r>
              <a:rPr lang="en-US">
                <a:latin typeface="Segoe"/>
                <a:ea typeface="ＭＳ ゴシック"/>
              </a:rPr>
              <a:t>they collect infor-</a:t>
            </a:r>
            <a:br>
              <a:rPr lang="en-US">
                <a:latin typeface="Segoe"/>
                <a:ea typeface="ＭＳ ゴシック"/>
              </a:rPr>
            </a:br>
            <a:r>
              <a:rPr lang="en-US">
                <a:latin typeface="Segoe"/>
                <a:ea typeface="ＭＳ ゴシック"/>
              </a:rPr>
              <a:t>mation. Knowing </a:t>
            </a:r>
            <a:br>
              <a:rPr lang="en-US">
                <a:latin typeface="Segoe"/>
                <a:ea typeface="ＭＳ ゴシック"/>
              </a:rPr>
            </a:br>
            <a:r>
              <a:rPr lang="en-US">
                <a:latin typeface="Segoe"/>
                <a:ea typeface="ＭＳ ゴシック"/>
              </a:rPr>
              <a:t>which database has </a:t>
            </a:r>
            <a:br>
              <a:rPr lang="en-US">
                <a:latin typeface="Segoe"/>
                <a:ea typeface="ＭＳ ゴシック"/>
              </a:rPr>
            </a:br>
            <a:r>
              <a:rPr lang="en-US">
                <a:latin typeface="Segoe"/>
                <a:ea typeface="ＭＳ ゴシック"/>
              </a:rPr>
              <a:t>the information will </a:t>
            </a:r>
            <a:br>
              <a:rPr lang="en-US">
                <a:latin typeface="Segoe"/>
                <a:ea typeface="ＭＳ ゴシック"/>
              </a:rPr>
            </a:br>
            <a:r>
              <a:rPr lang="en-US">
                <a:latin typeface="Segoe"/>
                <a:ea typeface="ＭＳ ゴシック"/>
              </a:rPr>
              <a:t>help later in knowing </a:t>
            </a:r>
            <a:br>
              <a:rPr lang="en-US">
                <a:latin typeface="Segoe"/>
                <a:ea typeface="ＭＳ ゴシック"/>
              </a:rPr>
            </a:br>
            <a:r>
              <a:rPr lang="en-US">
                <a:latin typeface="Segoe"/>
                <a:ea typeface="ＭＳ ゴシック"/>
              </a:rPr>
              <a:t>not only which view </a:t>
            </a:r>
            <a:br>
              <a:rPr lang="en-US">
                <a:latin typeface="Segoe"/>
                <a:ea typeface="ＭＳ ゴシック"/>
              </a:rPr>
            </a:br>
            <a:r>
              <a:rPr lang="en-US">
                <a:latin typeface="Segoe"/>
                <a:ea typeface="ＭＳ ゴシック"/>
              </a:rPr>
              <a:t>to activate but will also assist in developing custom reports.</a:t>
            </a:r>
            <a:endParaRPr lang="en-US">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table01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600200"/>
            <a:ext cx="5189998" cy="3135757"/>
          </a:xfrm>
          <a:prstGeom prst="rect">
            <a:avLst/>
          </a:prstGeom>
        </p:spPr>
      </p:pic>
      <p:sp>
        <p:nvSpPr>
          <p:cNvPr id="9" name="Rounded Rectangle 8"/>
          <p:cNvSpPr/>
          <p:nvPr/>
        </p:nvSpPr>
        <p:spPr bwMode="auto">
          <a:xfrm>
            <a:off x="3657600" y="1828800"/>
            <a:ext cx="1447800" cy="28194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19652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How Microsoft Project Handles Project Data</a:t>
            </a:r>
            <a:endParaRPr lang="en-US"/>
          </a:p>
        </p:txBody>
      </p:sp>
      <p:sp>
        <p:nvSpPr>
          <p:cNvPr id="3" name="Content Placeholder 2"/>
          <p:cNvSpPr>
            <a:spLocks noGrp="1"/>
          </p:cNvSpPr>
          <p:nvPr>
            <p:ph idx="1"/>
          </p:nvPr>
        </p:nvSpPr>
        <p:spPr/>
        <p:txBody>
          <a:bodyPr/>
          <a:lstStyle/>
          <a:p>
            <a:pPr lvl="0">
              <a:buClr>
                <a:srgbClr val="009E49"/>
              </a:buClr>
            </a:pPr>
            <a:r>
              <a:rPr lang="en-US" b="1">
                <a:latin typeface="Segoe"/>
                <a:ea typeface="ＭＳ ゴシック"/>
              </a:rPr>
              <a:t>PAUSE</a:t>
            </a:r>
            <a:r>
              <a:rPr lang="en-US" b="1">
                <a:latin typeface="Times New Roman"/>
                <a:ea typeface="ＭＳ ゴシック"/>
              </a:rPr>
              <a:t>.</a:t>
            </a:r>
            <a:r>
              <a:rPr lang="en-US" b="1">
                <a:latin typeface="Segoe"/>
                <a:ea typeface="ＭＳ ゴシック"/>
              </a:rPr>
              <a:t> LEAVE </a:t>
            </a:r>
            <a:r>
              <a:rPr lang="en-US">
                <a:latin typeface="Segoe"/>
                <a:ea typeface="ＭＳ ゴシック"/>
              </a:rPr>
              <a:t>Microsoft Project open for the next exercise</a:t>
            </a:r>
            <a:r>
              <a:rPr lang="en-US">
                <a:latin typeface="Times New Roman"/>
                <a:ea typeface="ＭＳ ゴシック"/>
              </a:rPr>
              <a:t>.</a:t>
            </a:r>
          </a:p>
          <a:p>
            <a:pPr lvl="0">
              <a:buClr>
                <a:srgbClr val="009E49"/>
              </a:buClr>
            </a:pPr>
            <a:r>
              <a:rPr lang="en-US">
                <a:latin typeface="Segoe"/>
                <a:ea typeface="ＭＳ ゴシック"/>
              </a:rPr>
              <a:t>In this exercise, you viewed some of basic views in the software and the database that held the information. In the next exercise, you will become familiar with more views.</a:t>
            </a:r>
            <a:endParaRPr lang="en-US">
              <a:latin typeface="AGaramond-RegularSC"/>
              <a:ea typeface="ＭＳ ゴシック"/>
            </a:endParaRPr>
          </a:p>
          <a:p>
            <a:pPr>
              <a:buClr>
                <a:srgbClr val="009E49"/>
              </a:buClr>
            </a:pP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2756169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the previous exercise you learned that Microsoft Project consists of three databases. When you want to look at data from any one of the databases, you must </a:t>
            </a:r>
            <a:r>
              <a:rPr lang="en-US" b="0" i="0" u="none" strike="noStrike" baseline="0" dirty="0">
                <a:solidFill>
                  <a:srgbClr val="FF0000"/>
                </a:solidFill>
                <a:latin typeface="Segoe"/>
                <a:ea typeface="ＭＳ ゴシック"/>
              </a:rPr>
              <a:t>activate a view</a:t>
            </a:r>
            <a:r>
              <a:rPr lang="en-US" b="0" i="0" u="none" strike="noStrike" baseline="0" dirty="0">
                <a:latin typeface="Segoe"/>
                <a:ea typeface="ＭＳ ゴシック"/>
              </a:rPr>
              <a:t>. In this exercise, you will learn about some of the common, default views and how to activate them.</a:t>
            </a: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0" rtl="0"/>
            <a:r>
              <a:rPr lang="en-US" b="0" i="0" u="none" strike="noStrike" baseline="0" dirty="0">
                <a:latin typeface="Segoe"/>
                <a:ea typeface="ＭＳ ゴシック"/>
              </a:rPr>
              <a:t>You have already seen three of the default views in Microsoft Project, including the Gantt Chart view, Resource Sheet view, and the Task Usage view.</a:t>
            </a:r>
            <a:endParaRPr lang="en-US" b="0" i="0" u="none" strike="noStrike" baseline="0" dirty="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159042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1950" b="0" i="0" u="none" strike="noStrike" baseline="0" dirty="0">
                <a:latin typeface="Segoe"/>
                <a:ea typeface="AbsaraOT"/>
              </a:rPr>
              <a:t>1.	</a:t>
            </a:r>
            <a:r>
              <a:rPr lang="en-US" sz="1950" b="0" i="0" u="none" strike="noStrike" baseline="0" dirty="0">
                <a:latin typeface="Segoe"/>
                <a:ea typeface="ＭＳ ゴシック"/>
              </a:rPr>
              <a:t>On the View tab, select the </a:t>
            </a:r>
            <a:r>
              <a:rPr lang="en-US" sz="1950" b="1" i="0" u="none" strike="noStrike" baseline="0" dirty="0">
                <a:solidFill>
                  <a:srgbClr val="FF0000"/>
                </a:solidFill>
                <a:latin typeface="Segoe"/>
                <a:ea typeface="ＭＳ ゴシック"/>
              </a:rPr>
              <a:t>Calendar </a:t>
            </a:r>
            <a:r>
              <a:rPr lang="en-US" sz="1950" b="0" i="0" u="none" strike="noStrike" baseline="0" dirty="0">
                <a:solidFill>
                  <a:srgbClr val="FF0000"/>
                </a:solidFill>
                <a:latin typeface="Segoe"/>
                <a:ea typeface="ＭＳ ゴシック"/>
              </a:rPr>
              <a:t>view </a:t>
            </a:r>
            <a:r>
              <a:rPr lang="en-US" sz="1950" b="0" i="0" u="none" strike="noStrike" baseline="0" dirty="0">
                <a:latin typeface="Segoe"/>
                <a:ea typeface="ＭＳ ゴシック"/>
              </a:rPr>
              <a:t>from the Task View command group. Your screen should look similar to the figure below.</a:t>
            </a:r>
          </a:p>
          <a:p>
            <a:pPr lvl="1" rtl="0"/>
            <a:r>
              <a:rPr lang="en-US" sz="1950" b="0" i="0" u="none" strike="noStrike" baseline="0" dirty="0">
                <a:latin typeface="Segoe"/>
                <a:ea typeface="ＭＳ ゴシック"/>
              </a:rPr>
              <a:t>2.	The Calendar view provides </a:t>
            </a:r>
            <a:r>
              <a:rPr lang="en-US" sz="1950" b="0" i="0" u="none" strike="noStrike" baseline="0" dirty="0">
                <a:solidFill>
                  <a:srgbClr val="FF0000"/>
                </a:solidFill>
                <a:latin typeface="Segoe"/>
                <a:ea typeface="ＭＳ ゴシック"/>
              </a:rPr>
              <a:t>task data in a calendar format</a:t>
            </a:r>
            <a:r>
              <a:rPr lang="en-US" sz="1950" b="0" i="0" u="none" strike="noStrike" baseline="0" dirty="0">
                <a:latin typeface="Segoe"/>
                <a:ea typeface="ＭＳ ゴシック"/>
              </a:rPr>
              <a:t>. It is helpful when you need to get project information to team members who may not have, or know how to operate, Microsoft Project.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11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400" y="3200400"/>
            <a:ext cx="6235700" cy="3043335"/>
          </a:xfrm>
          <a:prstGeom prst="rect">
            <a:avLst/>
          </a:prstGeom>
        </p:spPr>
      </p:pic>
    </p:spTree>
    <p:extLst>
      <p:ext uri="{BB962C8B-B14F-4D97-AF65-F5344CB8AC3E}">
        <p14:creationId xmlns:p14="http://schemas.microsoft.com/office/powerpoint/2010/main" val="26898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3.	On the View tab, select the </a:t>
            </a:r>
            <a:r>
              <a:rPr lang="en-US" sz="2000" b="1" i="0" u="none" strike="noStrike" baseline="0" dirty="0">
                <a:solidFill>
                  <a:srgbClr val="FF0000"/>
                </a:solidFill>
                <a:latin typeface="Segoe"/>
                <a:ea typeface="ＭＳ ゴシック"/>
              </a:rPr>
              <a:t>Network Diagram </a:t>
            </a:r>
            <a:r>
              <a:rPr lang="en-US" sz="2000" b="0" i="0" u="none" strike="noStrike" baseline="0" dirty="0">
                <a:latin typeface="Segoe"/>
                <a:ea typeface="ＭＳ ゴシック"/>
              </a:rPr>
              <a:t>view. Your screen should look similar to the figure below.</a:t>
            </a:r>
          </a:p>
          <a:p>
            <a:pPr lvl="0" rtl="0"/>
            <a:r>
              <a:rPr lang="en-US" sz="2000" b="0" i="0" u="none" strike="noStrike" baseline="0" dirty="0">
                <a:latin typeface="Segoe"/>
                <a:ea typeface="ＭＳ ゴシック"/>
              </a:rPr>
              <a:t>The network diagram view displays the </a:t>
            </a:r>
            <a:r>
              <a:rPr lang="en-US" sz="2000" b="0" i="0" u="none" strike="noStrike" baseline="0" dirty="0">
                <a:solidFill>
                  <a:srgbClr val="FF0000"/>
                </a:solidFill>
                <a:latin typeface="Segoe"/>
                <a:ea typeface="ＭＳ ゴシック"/>
              </a:rPr>
              <a:t>logical sequencing of the tasks and the relationship these tasks have with other tasks </a:t>
            </a:r>
            <a:r>
              <a:rPr lang="en-US" sz="2000" b="0" i="0" u="none" strike="noStrike" baseline="0" dirty="0">
                <a:latin typeface="Segoe"/>
                <a:ea typeface="ＭＳ ゴシック"/>
              </a:rPr>
              <a:t>in the project. It is helpful during planning and execution and can show the complexity of a project.</a:t>
            </a:r>
            <a:endParaRPr lang="en-US" sz="2000" b="0" i="0" u="none" strike="noStrike" baseline="0" dirty="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1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800" y="3530600"/>
            <a:ext cx="5956300" cy="2742738"/>
          </a:xfrm>
          <a:prstGeom prst="rect">
            <a:avLst/>
          </a:prstGeom>
        </p:spPr>
      </p:pic>
    </p:spTree>
    <p:extLst>
      <p:ext uri="{BB962C8B-B14F-4D97-AF65-F5344CB8AC3E}">
        <p14:creationId xmlns:p14="http://schemas.microsoft.com/office/powerpoint/2010/main" val="18903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sz="2000" b="0" i="0" u="none" strike="noStrike" baseline="0" dirty="0">
                <a:latin typeface="Segoe"/>
                <a:ea typeface="ＭＳ ゴシック"/>
              </a:rPr>
              <a:t>When you first </a:t>
            </a:r>
            <a:r>
              <a:rPr lang="en-US" sz="2000" b="0" i="0" u="none" strike="noStrike" baseline="0" dirty="0">
                <a:solidFill>
                  <a:srgbClr val="FF0000"/>
                </a:solidFill>
                <a:latin typeface="Segoe"/>
                <a:ea typeface="ＭＳ ゴシック"/>
              </a:rPr>
              <a:t>launch</a:t>
            </a:r>
            <a:r>
              <a:rPr lang="en-US" sz="2000" b="0" i="0" u="none" strike="noStrike" baseline="0" dirty="0">
                <a:latin typeface="Segoe"/>
                <a:ea typeface="ＭＳ ゴシック"/>
              </a:rPr>
              <a:t> Microsoft Project, you will see a screen similar to that shown below. It may be different if </a:t>
            </a:r>
            <a:r>
              <a:rPr lang="en-US" sz="2000" b="0" i="0" u="none" strike="noStrike" baseline="0" dirty="0">
                <a:solidFill>
                  <a:srgbClr val="FF0000"/>
                </a:solidFill>
                <a:latin typeface="Segoe"/>
                <a:ea typeface="ＭＳ ゴシック"/>
              </a:rPr>
              <a:t>default settings </a:t>
            </a:r>
            <a:r>
              <a:rPr lang="en-US" sz="2000" b="0" i="0" u="none" strike="noStrike" baseline="0" dirty="0">
                <a:latin typeface="Segoe"/>
                <a:ea typeface="ＭＳ ゴシック"/>
              </a:rPr>
              <a:t>have been changed or if </a:t>
            </a:r>
            <a:r>
              <a:rPr lang="en-US" sz="2000" b="0" i="0" u="none" strike="noStrike" baseline="0" dirty="0">
                <a:solidFill>
                  <a:srgbClr val="FF0000"/>
                </a:solidFill>
                <a:latin typeface="Segoe"/>
                <a:ea typeface="ＭＳ ゴシック"/>
              </a:rPr>
              <a:t>other preferences </a:t>
            </a:r>
            <a:r>
              <a:rPr lang="en-US" sz="2000" b="0" i="0" u="none" strike="noStrike" baseline="0" dirty="0">
                <a:latin typeface="Segoe"/>
                <a:ea typeface="ＭＳ ゴシック"/>
              </a:rPr>
              <a:t>have been set. Later</a:t>
            </a:r>
            <a:r>
              <a:rPr lang="en-US" sz="2000" b="0" i="0" u="none" strike="noStrike" baseline="0" dirty="0">
                <a:latin typeface="Times New Roman"/>
                <a:ea typeface="ＭＳ ゴシック"/>
              </a:rPr>
              <a:t>,</a:t>
            </a:r>
            <a:r>
              <a:rPr lang="en-US" sz="2000" b="0" i="0" u="none" strike="noStrike" baseline="0" dirty="0">
                <a:latin typeface="Segoe"/>
                <a:ea typeface="ＭＳ ゴシック"/>
              </a:rPr>
              <a:t> you will set the option directing the software to go directly to the Gantt Chart view.</a:t>
            </a:r>
            <a:endParaRPr lang="en-US" sz="2000"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1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056467"/>
            <a:ext cx="6663267" cy="3180196"/>
          </a:xfrm>
          <a:prstGeom prst="rect">
            <a:avLst/>
          </a:prstGeom>
        </p:spPr>
      </p:pic>
    </p:spTree>
    <p:extLst>
      <p:ext uri="{BB962C8B-B14F-4D97-AF65-F5344CB8AC3E}">
        <p14:creationId xmlns:p14="http://schemas.microsoft.com/office/powerpoint/2010/main" val="572761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AbsaraOT"/>
              </a:rPr>
              <a:t>4.	</a:t>
            </a:r>
            <a:r>
              <a:rPr lang="en-US" b="0" i="0" u="none" strike="noStrike" baseline="0" dirty="0">
                <a:latin typeface="Segoe"/>
                <a:ea typeface="ＭＳ ゴシック"/>
              </a:rPr>
              <a:t>On the View tab, select the </a:t>
            </a:r>
            <a:r>
              <a:rPr lang="en-US" b="1" i="0" u="none" strike="noStrike" baseline="0" dirty="0">
                <a:solidFill>
                  <a:srgbClr val="FF0000"/>
                </a:solidFill>
                <a:latin typeface="Segoe"/>
                <a:ea typeface="ＭＳ ゴシック"/>
              </a:rPr>
              <a:t>Resource Usage </a:t>
            </a:r>
            <a:r>
              <a:rPr lang="en-US" b="0" i="0" u="none" strike="noStrike" baseline="0" dirty="0">
                <a:solidFill>
                  <a:srgbClr val="FF0000"/>
                </a:solidFill>
                <a:latin typeface="Segoe"/>
                <a:ea typeface="ＭＳ ゴシック"/>
              </a:rPr>
              <a:t>view</a:t>
            </a:r>
            <a:r>
              <a:rPr lang="en-US" b="0" i="0" u="none" strike="noStrike" baseline="0" dirty="0">
                <a:latin typeface="Segoe"/>
                <a:ea typeface="ＭＳ ゴシック"/>
              </a:rPr>
              <a:t>. Click the </a:t>
            </a:r>
            <a:r>
              <a:rPr lang="en-US" b="1" i="0" u="none" strike="noStrike" baseline="0" dirty="0">
                <a:latin typeface="Segoe"/>
                <a:ea typeface="ＭＳ ゴシック"/>
              </a:rPr>
              <a:t>Resource Name </a:t>
            </a:r>
            <a:r>
              <a:rPr lang="en-US" b="0" i="0" u="none" strike="noStrike" baseline="0" dirty="0">
                <a:latin typeface="Segoe"/>
                <a:ea typeface="ＭＳ ゴシック"/>
              </a:rPr>
              <a:t>column once to highlight the entire column.</a:t>
            </a:r>
          </a:p>
          <a:p>
            <a:pPr lvl="1" rtl="0"/>
            <a:r>
              <a:rPr lang="en-US" b="0" i="0" u="none" strike="noStrike" baseline="0" dirty="0">
                <a:latin typeface="Segoe"/>
                <a:ea typeface="ＭＳ ゴシック"/>
              </a:rPr>
              <a:t>5.	On the ribbon, in the Data command group, click the </a:t>
            </a:r>
            <a:r>
              <a:rPr lang="en-US" b="1" i="0" u="none" strike="noStrike" baseline="0" dirty="0">
                <a:latin typeface="Segoe"/>
                <a:ea typeface="ＭＳ ゴシック"/>
              </a:rPr>
              <a:t>Outline </a:t>
            </a:r>
            <a:r>
              <a:rPr lang="en-US" b="0" i="0" u="none" strike="noStrike" baseline="0" dirty="0">
                <a:latin typeface="Segoe"/>
                <a:ea typeface="ＭＳ ゴシック"/>
              </a:rPr>
              <a:t>button then select </a:t>
            </a:r>
            <a:r>
              <a:rPr lang="en-US" b="1" i="0" u="none" strike="noStrike" baseline="0" dirty="0">
                <a:solidFill>
                  <a:srgbClr val="FF0000"/>
                </a:solidFill>
                <a:latin typeface="Segoe"/>
                <a:ea typeface="ＭＳ ゴシック"/>
              </a:rPr>
              <a:t>Hide Subtasks</a:t>
            </a:r>
            <a:r>
              <a:rPr lang="en-US" b="0" i="0" u="none" strike="noStrike" baseline="0" dirty="0">
                <a:solidFill>
                  <a:srgbClr val="FF0000"/>
                </a:solidFill>
                <a:latin typeface="Times New Roman"/>
                <a:ea typeface="ＭＳ ゴシック"/>
              </a:rPr>
              <a:t>.</a:t>
            </a:r>
          </a:p>
          <a:p>
            <a:pPr lvl="1" rtl="0"/>
            <a:r>
              <a:rPr lang="en-US" b="0" i="0" u="none" strike="noStrike" baseline="0" dirty="0">
                <a:latin typeface="Segoe"/>
                <a:ea typeface="ＭＳ ゴシック"/>
              </a:rPr>
              <a:t>6.	Auto fit the </a:t>
            </a:r>
            <a:r>
              <a:rPr lang="en-US" b="1" i="0" u="none" strike="noStrike" baseline="0" dirty="0">
                <a:latin typeface="Segoe"/>
                <a:ea typeface="ＭＳ ゴシック"/>
              </a:rPr>
              <a:t>Resource Name </a:t>
            </a:r>
            <a:r>
              <a:rPr lang="en-US" b="0" i="0" u="none" strike="noStrike" baseline="0" dirty="0">
                <a:latin typeface="Segoe"/>
                <a:ea typeface="ＭＳ ゴシック"/>
              </a:rPr>
              <a:t>column. You do this by placing your cursor on the right side of the column name and double-clicking.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270747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a:xfrm>
            <a:off x="457200" y="1524000"/>
            <a:ext cx="2819400" cy="4953000"/>
          </a:xfrm>
        </p:spPr>
        <p:txBody>
          <a:bodyPr/>
          <a:lstStyle/>
          <a:p>
            <a:pPr lvl="1" rtl="0"/>
            <a:r>
              <a:rPr lang="en-US" b="0" i="0" u="none" strike="noStrike" baseline="0" dirty="0">
                <a:latin typeface="Segoe"/>
                <a:ea typeface="ＭＳ ゴシック"/>
              </a:rPr>
              <a:t>7.	Click the </a:t>
            </a:r>
            <a:r>
              <a:rPr lang="en-US" b="1" i="0" u="none" strike="noStrike" baseline="0" dirty="0">
                <a:solidFill>
                  <a:srgbClr val="FF0000"/>
                </a:solidFill>
                <a:latin typeface="Segoe"/>
                <a:ea typeface="ＭＳ ゴシック"/>
              </a:rPr>
              <a:t>Expand</a:t>
            </a:r>
            <a:r>
              <a:rPr lang="en-US" b="1" i="0" u="none" strike="noStrike" baseline="0" dirty="0">
                <a:latin typeface="Segoe"/>
                <a:ea typeface="ＭＳ ゴシック"/>
              </a:rPr>
              <a:t> </a:t>
            </a:r>
            <a:r>
              <a:rPr lang="en-US" b="0" i="0" u="none" strike="noStrike" baseline="0" dirty="0">
                <a:latin typeface="Segoe"/>
                <a:ea typeface="ＭＳ ゴシック"/>
              </a:rPr>
              <a:t>button at the left of resource 1, Audit Committee. Your screen should look like the figure at</a:t>
            </a:r>
            <a:br>
              <a:rPr lang="en-US" b="0" i="0" u="none" strike="noStrike" baseline="0" dirty="0">
                <a:latin typeface="Segoe"/>
                <a:ea typeface="ＭＳ ゴシック"/>
              </a:rPr>
            </a:br>
            <a:r>
              <a:rPr lang="en-US" b="0" i="0" u="none" strike="noStrike" baseline="0" dirty="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11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3100" y="1524001"/>
            <a:ext cx="5442598" cy="3807775"/>
          </a:xfrm>
          <a:prstGeom prst="rect">
            <a:avLst/>
          </a:prstGeom>
        </p:spPr>
      </p:pic>
    </p:spTree>
    <p:extLst>
      <p:ext uri="{BB962C8B-B14F-4D97-AF65-F5344CB8AC3E}">
        <p14:creationId xmlns:p14="http://schemas.microsoft.com/office/powerpoint/2010/main" val="2504528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Default Views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a:r>
              <a:rPr lang="en-US" b="0" i="0" u="none" strike="noStrike" baseline="0" dirty="0">
                <a:latin typeface="Segoe"/>
                <a:ea typeface="AbsaraOT"/>
              </a:rPr>
              <a:t>8.	</a:t>
            </a:r>
            <a:r>
              <a:rPr lang="en-US" dirty="0">
                <a:latin typeface="Segoe"/>
                <a:ea typeface="ＭＳ ゴシック"/>
              </a:rPr>
              <a:t>The Resource Usage view shows assignments, categorized by resource. In other words, it is helpful to see the assignments each resource has been assigned. This is opposite from the Task Usage view you selected earlier, which categorized assignments by task.</a:t>
            </a:r>
            <a:endParaRPr lang="en-US" dirty="0">
              <a:latin typeface="AbsaraOT"/>
              <a:ea typeface="AbsaraOT"/>
            </a:endParaRPr>
          </a:p>
          <a:p>
            <a:pPr lvl="1" rtl="0"/>
            <a:r>
              <a:rPr lang="en-US" b="1" i="0" u="none" strike="noStrike" baseline="0" dirty="0">
                <a:latin typeface="Segoe"/>
                <a:ea typeface="ＭＳ ゴシック"/>
              </a:rPr>
              <a:t>CLOSE</a:t>
            </a:r>
            <a:r>
              <a:rPr lang="en-US" b="0" i="0" u="none" strike="noStrike" baseline="0" dirty="0">
                <a:latin typeface="Segoe"/>
                <a:ea typeface="ＭＳ ゴシック"/>
              </a:rPr>
              <a:t> the file. When asked to save the file, click </a:t>
            </a:r>
            <a:r>
              <a:rPr lang="en-US" b="0" i="0" u="none" strike="noStrike" baseline="0" dirty="0">
                <a:solidFill>
                  <a:srgbClr val="FF0000"/>
                </a:solidFill>
                <a:latin typeface="Segoe"/>
                <a:ea typeface="ＭＳ ゴシック"/>
              </a:rPr>
              <a:t>No</a:t>
            </a:r>
            <a:r>
              <a:rPr lang="en-US" b="0" i="0" u="none" strike="noStrike" baseline="0" dirty="0">
                <a:latin typeface="Segoe"/>
                <a:ea typeface="ＭＳ ゴシック"/>
              </a:rPr>
              <a:t>. </a:t>
            </a:r>
            <a:r>
              <a:rPr lang="en-US" b="1" i="0" u="none" strike="noStrike" baseline="0" dirty="0">
                <a:latin typeface="Segoe"/>
                <a:ea typeface="ＭＳ ゴシック"/>
              </a:rPr>
              <a:t>LEAVE</a:t>
            </a:r>
            <a:r>
              <a:rPr lang="en-US" b="0" i="0" u="none" strike="noStrike" baseline="0" dirty="0">
                <a:latin typeface="Segoe"/>
                <a:ea typeface="ＭＳ ゴシック"/>
              </a:rPr>
              <a:t> Microsoft Project open for the next exercise</a:t>
            </a:r>
            <a:r>
              <a:rPr lang="en-US" b="0" i="0" u="none" strike="noStrike" baseline="0" dirty="0">
                <a:latin typeface="Times New Roman"/>
                <a:ea typeface="ＭＳ ゴシック"/>
              </a:rPr>
              <a:t>.</a:t>
            </a:r>
          </a:p>
          <a:p>
            <a:pPr lvl="0" rtl="0"/>
            <a:r>
              <a:rPr lang="en-US" b="0" i="0" u="none" strike="noStrike" baseline="0" dirty="0">
                <a:latin typeface="Segoe"/>
                <a:ea typeface="ＭＳ ゴシック"/>
              </a:rPr>
              <a:t>In this exercise, you viewed three additional, commonly used views in the software. Now that you are familiar with how to navigate in the program, you will now create your own project schedule.</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4031710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Creating a Project Schedule</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Microsoft Project is an active scheduling tool. </a:t>
            </a:r>
          </a:p>
          <a:p>
            <a:pPr lvl="0" rtl="0"/>
            <a:r>
              <a:rPr lang="en-US" b="1" i="0" u="none" strike="noStrike" baseline="0" dirty="0">
                <a:solidFill>
                  <a:srgbClr val="FF0000"/>
                </a:solidFill>
                <a:latin typeface="Segoe"/>
                <a:ea typeface="ＭＳ ゴシック"/>
              </a:rPr>
              <a:t>You should perform all the planning processes associated with the project management methodology of your organization before entering any information into Microsoft Project 2013. </a:t>
            </a:r>
          </a:p>
          <a:p>
            <a:pPr lvl="0" rtl="0"/>
            <a:r>
              <a:rPr lang="en-US" b="0" i="0" u="none" strike="noStrike" baseline="0" dirty="0">
                <a:latin typeface="Segoe"/>
                <a:ea typeface="ＭＳ ゴシック"/>
              </a:rPr>
              <a:t>When you create a new project schedule, the first task is to </a:t>
            </a:r>
            <a:r>
              <a:rPr lang="en-US" b="0" i="0" u="none" strike="noStrike" baseline="0" dirty="0">
                <a:solidFill>
                  <a:srgbClr val="FF0000"/>
                </a:solidFill>
                <a:latin typeface="Segoe"/>
                <a:ea typeface="ＭＳ ゴシック"/>
              </a:rPr>
              <a:t>set a start date </a:t>
            </a:r>
            <a:r>
              <a:rPr lang="en-US" b="0" i="0" u="none" strike="noStrike" baseline="0" dirty="0">
                <a:latin typeface="Segoe"/>
                <a:ea typeface="ＭＳ ゴシック"/>
              </a:rPr>
              <a:t>for your project.</a:t>
            </a:r>
          </a:p>
          <a:p>
            <a:pPr lvl="0" rtl="0"/>
            <a:r>
              <a:rPr lang="en-US" b="0" i="0" u="none" strike="noStrike" baseline="0" dirty="0">
                <a:latin typeface="Segoe"/>
                <a:ea typeface="ＭＳ ゴシック"/>
              </a:rPr>
              <a:t>Rather than use a project schedule template, you can create a new, blank project schedule that you can fine-tune to your specific project. In this exercise, you open a new project schedule.</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3372790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Open a New Blank Project Schedule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GET READY.</a:t>
            </a:r>
            <a:r>
              <a:rPr lang="en-US" b="0" i="0" u="none" strike="noStrike" baseline="0" dirty="0">
                <a:latin typeface="Segoe"/>
                <a:ea typeface="ＭＳ ゴシック"/>
              </a:rPr>
              <a:t> Microsoft </a:t>
            </a:r>
            <a:br>
              <a:rPr lang="en-US" b="0" i="0" u="none" strike="noStrike" baseline="0" dirty="0">
                <a:latin typeface="Segoe"/>
                <a:ea typeface="ＭＳ ゴシック"/>
              </a:rPr>
            </a:br>
            <a:r>
              <a:rPr lang="en-US" b="0" i="0" u="none" strike="noStrike" baseline="0" dirty="0">
                <a:latin typeface="Segoe"/>
                <a:ea typeface="ＭＳ ゴシック"/>
              </a:rPr>
              <a:t>Project should be open.</a:t>
            </a:r>
          </a:p>
          <a:p>
            <a:pPr lvl="1" rtl="0"/>
            <a:r>
              <a:rPr lang="en-US" b="0" i="0" u="none" strike="noStrike" baseline="0" dirty="0">
                <a:latin typeface="Segoe"/>
                <a:ea typeface="AbsaraOT"/>
              </a:rPr>
              <a:t>1.	</a:t>
            </a:r>
            <a:r>
              <a:rPr lang="en-US" b="0" i="0" u="none" strike="noStrike" baseline="0" dirty="0">
                <a:latin typeface="Segoe"/>
                <a:ea typeface="ＭＳ ゴシック"/>
              </a:rPr>
              <a:t>On the Start screen, </a:t>
            </a:r>
            <a:br>
              <a:rPr lang="en-US" b="0" i="0" u="none" strike="noStrike" baseline="0" dirty="0">
                <a:latin typeface="Segoe"/>
                <a:ea typeface="ＭＳ ゴシック"/>
              </a:rPr>
            </a:br>
            <a:r>
              <a:rPr lang="en-US" b="0" i="0" u="none" strike="noStrike" baseline="0" dirty="0">
                <a:latin typeface="Segoe"/>
                <a:ea typeface="ＭＳ ゴシック"/>
              </a:rPr>
              <a:t>click </a:t>
            </a:r>
            <a:r>
              <a:rPr lang="en-US" b="1" i="0" u="none" strike="noStrike" baseline="0" dirty="0">
                <a:latin typeface="Segoe"/>
                <a:ea typeface="ＭＳ ゴシック"/>
              </a:rPr>
              <a:t>New</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2.	On the screen, double-</a:t>
            </a:r>
            <a:br>
              <a:rPr lang="en-US" b="0" i="0" u="none" strike="noStrike" baseline="0" dirty="0">
                <a:latin typeface="Segoe"/>
                <a:ea typeface="ＭＳ ゴシック"/>
              </a:rPr>
            </a:br>
            <a:r>
              <a:rPr lang="en-US" b="0" i="0" u="none" strike="noStrike" baseline="0" dirty="0">
                <a:latin typeface="Segoe"/>
                <a:ea typeface="ＭＳ ゴシック"/>
              </a:rPr>
              <a:t>click the </a:t>
            </a:r>
            <a:r>
              <a:rPr lang="en-US" b="1" i="0" u="none" strike="noStrike" baseline="0" dirty="0">
                <a:latin typeface="Segoe"/>
                <a:ea typeface="ＭＳ ゴシック"/>
              </a:rPr>
              <a:t>Blank Project </a:t>
            </a:r>
            <a:br>
              <a:rPr lang="en-US" b="1" i="0" u="none" strike="noStrike" baseline="0" dirty="0">
                <a:latin typeface="Segoe"/>
                <a:ea typeface="ＭＳ ゴシック"/>
              </a:rPr>
            </a:br>
            <a:r>
              <a:rPr lang="en-US" b="0" i="0" u="none" strike="noStrike" baseline="0" dirty="0">
                <a:latin typeface="Segoe"/>
                <a:ea typeface="ＭＳ ゴシック"/>
              </a:rPr>
              <a:t>option. A new blank </a:t>
            </a:r>
            <a:br>
              <a:rPr lang="en-US" b="0" i="0" u="none" strike="noStrike" baseline="0" dirty="0">
                <a:latin typeface="Segoe"/>
                <a:ea typeface="ＭＳ ゴシック"/>
              </a:rPr>
            </a:br>
            <a:r>
              <a:rPr lang="en-US" b="0" i="0" u="none" strike="noStrike" baseline="0" dirty="0">
                <a:latin typeface="Segoe"/>
                <a:ea typeface="ＭＳ ゴシック"/>
              </a:rPr>
              <a:t>project schedule appears </a:t>
            </a:r>
            <a:br>
              <a:rPr lang="en-US" b="0" i="0" u="none" strike="noStrike" baseline="0" dirty="0">
                <a:latin typeface="Segoe"/>
                <a:ea typeface="ＭＳ ゴシック"/>
              </a:rPr>
            </a:br>
            <a:r>
              <a:rPr lang="en-US" b="0" i="0" u="none" strike="noStrike" baseline="0" dirty="0">
                <a:latin typeface="Segoe"/>
                <a:ea typeface="ＭＳ ゴシック"/>
              </a:rPr>
              <a:t>and you are notified that </a:t>
            </a:r>
            <a:br>
              <a:rPr lang="en-US" b="0" i="0" u="none" strike="noStrike" baseline="0" dirty="0">
                <a:latin typeface="Segoe"/>
                <a:ea typeface="ＭＳ ゴシック"/>
              </a:rPr>
            </a:br>
            <a:r>
              <a:rPr lang="en-US" b="0" i="0" u="none" strike="noStrike" baseline="0" dirty="0">
                <a:latin typeface="Segoe"/>
                <a:ea typeface="ＭＳ ゴシック"/>
              </a:rPr>
              <a:t>new tasks will be created </a:t>
            </a:r>
            <a:br>
              <a:rPr lang="en-US" b="0" i="0" u="none" strike="noStrike" baseline="0" dirty="0">
                <a:latin typeface="Segoe"/>
                <a:ea typeface="ＭＳ ゴシック"/>
              </a:rPr>
            </a:br>
            <a:r>
              <a:rPr lang="en-US" b="0" i="0" u="none" strike="noStrike" baseline="0" dirty="0">
                <a:latin typeface="Segoe"/>
                <a:ea typeface="ＭＳ ゴシック"/>
              </a:rPr>
              <a:t>in the new </a:t>
            </a:r>
            <a:r>
              <a:rPr lang="en-US" b="0" i="0" u="none" strike="noStrike" baseline="0" dirty="0">
                <a:solidFill>
                  <a:srgbClr val="FF0000"/>
                </a:solidFill>
                <a:latin typeface="Segoe"/>
                <a:ea typeface="ＭＳ ゴシック"/>
              </a:rPr>
              <a:t>Manually </a:t>
            </a:r>
            <a:br>
              <a:rPr lang="en-US" b="0" i="0" u="none" strike="noStrike" baseline="0" dirty="0">
                <a:solidFill>
                  <a:srgbClr val="FF0000"/>
                </a:solidFill>
                <a:latin typeface="Segoe"/>
                <a:ea typeface="ＭＳ ゴシック"/>
              </a:rPr>
            </a:br>
            <a:r>
              <a:rPr lang="en-US" b="0" i="0" u="none" strike="noStrike" baseline="0" dirty="0">
                <a:solidFill>
                  <a:srgbClr val="FF0000"/>
                </a:solidFill>
                <a:latin typeface="Segoe"/>
                <a:ea typeface="ＭＳ ゴシック"/>
              </a:rPr>
              <a:t>Scheduled Mode</a:t>
            </a:r>
            <a:r>
              <a:rPr lang="en-US" b="0" i="0" u="none" strike="noStrike" baseline="0" dirty="0">
                <a:latin typeface="Segoe"/>
                <a:ea typeface="ＭＳ ゴシック"/>
              </a:rPr>
              <a:t>, covered</a:t>
            </a:r>
            <a:br>
              <a:rPr lang="en-US" b="0" i="0" u="none" strike="noStrike" baseline="0" dirty="0">
                <a:latin typeface="Segoe"/>
                <a:ea typeface="ＭＳ ゴシック"/>
              </a:rPr>
            </a:br>
            <a:r>
              <a:rPr lang="en-US" b="0" i="0" u="none" strike="noStrike" baseline="0" dirty="0">
                <a:latin typeface="Segoe"/>
                <a:ea typeface="ＭＳ ゴシック"/>
              </a:rPr>
              <a:t>in lesson 2. Your screen will look like the figure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011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524000"/>
            <a:ext cx="4445278" cy="4076700"/>
          </a:xfrm>
          <a:prstGeom prst="rect">
            <a:avLst/>
          </a:prstGeom>
        </p:spPr>
      </p:pic>
    </p:spTree>
    <p:extLst>
      <p:ext uri="{BB962C8B-B14F-4D97-AF65-F5344CB8AC3E}">
        <p14:creationId xmlns:p14="http://schemas.microsoft.com/office/powerpoint/2010/main" val="1297210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Open a New Blank Project Schedule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r>
              <a:rPr lang="en-US" b="0" i="0" u="none" strike="noStrike" baseline="0" dirty="0">
                <a:latin typeface="Times New Roman"/>
                <a:ea typeface="ＭＳ ゴシック"/>
              </a:rPr>
              <a:t>.</a:t>
            </a:r>
          </a:p>
          <a:p>
            <a:pPr lvl="0" rtl="0"/>
            <a:r>
              <a:rPr lang="en-US" b="0" i="0" u="none" strike="noStrike" baseline="0" dirty="0">
                <a:latin typeface="Segoe"/>
                <a:ea typeface="ＭＳ ゴシック"/>
              </a:rPr>
              <a:t>In this exercise, you created a new, blank project schedule. Now you will begin to add details to the project schedule, such as start date, tasks, durations, and calendars. </a:t>
            </a:r>
          </a:p>
          <a:p>
            <a:pPr lvl="0" rtl="0"/>
            <a:r>
              <a:rPr lang="en-US" b="0" i="0" u="none" strike="noStrike" baseline="0" dirty="0">
                <a:solidFill>
                  <a:srgbClr val="FF0000"/>
                </a:solidFill>
                <a:latin typeface="Segoe"/>
                <a:ea typeface="ＭＳ ゴシック"/>
              </a:rPr>
              <a:t>This information should be entered in the sequence presented. When using Microsoft Project the user must perform data entry steps in a specific order</a:t>
            </a:r>
            <a:r>
              <a:rPr lang="en-US" b="0" i="0" u="none" strike="noStrike" baseline="0" dirty="0">
                <a:solidFill>
                  <a:srgbClr val="FF0000"/>
                </a:solidFill>
                <a:latin typeface="Times New Roman"/>
                <a:ea typeface="ＭＳ ゴシック"/>
              </a:rPr>
              <a:t>.</a:t>
            </a:r>
            <a:r>
              <a:rPr lang="en-US" b="0" i="0" u="none" strike="noStrike" baseline="0" dirty="0">
                <a:solidFill>
                  <a:srgbClr val="FF0000"/>
                </a:solidFill>
                <a:latin typeface="Segoe"/>
                <a:ea typeface="ＭＳ ゴシック"/>
              </a:rPr>
              <a:t> </a:t>
            </a:r>
          </a:p>
          <a:p>
            <a:pPr lvl="0" rtl="0"/>
            <a:r>
              <a:rPr lang="en-US" b="0" i="0" u="none" strike="noStrike" baseline="0" dirty="0">
                <a:latin typeface="Segoe"/>
                <a:ea typeface="ＭＳ ゴシック"/>
              </a:rPr>
              <a:t>Entering information out of sequence could result in inaccurate information or re-entry of the data. </a:t>
            </a:r>
          </a:p>
          <a:p>
            <a:pPr lvl="0" rtl="0"/>
            <a:r>
              <a:rPr lang="en-US" b="0" i="0" u="none" strike="noStrike" baseline="0" dirty="0">
                <a:latin typeface="Segoe"/>
                <a:ea typeface="ＭＳ ゴシック"/>
              </a:rPr>
              <a:t>For </a:t>
            </a:r>
            <a:r>
              <a:rPr lang="en-US" b="0" i="0" u="none" strike="noStrike" baseline="0" dirty="0">
                <a:solidFill>
                  <a:srgbClr val="FF0000"/>
                </a:solidFill>
                <a:latin typeface="Segoe"/>
                <a:ea typeface="ＭＳ ゴシック"/>
              </a:rPr>
              <a:t>example</a:t>
            </a:r>
            <a:r>
              <a:rPr lang="en-US" b="0" i="0" u="none" strike="noStrike" baseline="0" dirty="0">
                <a:latin typeface="Segoe"/>
                <a:ea typeface="ＭＳ ゴシック"/>
              </a:rPr>
              <a:t>, if you enter duration information before setting the calendar options, the durations entered will be altered when calendar options are set.</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126472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Specify a Start Date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a:r>
              <a:rPr lang="en-US" dirty="0">
                <a:latin typeface="Segoe"/>
                <a:ea typeface="ＭＳ ゴシック"/>
              </a:rPr>
              <a:t>The first step of creating a new project schedule is to specify the start date for the project. </a:t>
            </a:r>
          </a:p>
          <a:p>
            <a:pPr lvl="0"/>
            <a:r>
              <a:rPr lang="en-US" dirty="0">
                <a:latin typeface="Segoe"/>
                <a:ea typeface="ＭＳ ゴシック"/>
              </a:rPr>
              <a:t>In this exercise, you create a start date for the new project you have created.</a:t>
            </a: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opened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Click the </a:t>
            </a:r>
            <a:r>
              <a:rPr lang="en-US" b="1" i="0" u="none" strike="noStrike" baseline="0" dirty="0">
                <a:latin typeface="Segoe"/>
                <a:ea typeface="ＭＳ ゴシック"/>
              </a:rPr>
              <a:t>Project </a:t>
            </a:r>
            <a:r>
              <a:rPr lang="en-US" b="0" i="0" u="none" strike="noStrike" baseline="0" dirty="0">
                <a:latin typeface="Segoe"/>
                <a:ea typeface="ＭＳ ゴシック"/>
              </a:rPr>
              <a:t>tab. In the </a:t>
            </a:r>
            <a:r>
              <a:rPr lang="en-US" b="0" i="0" u="none" strike="noStrike" baseline="0" dirty="0">
                <a:solidFill>
                  <a:srgbClr val="FF0000"/>
                </a:solidFill>
                <a:latin typeface="Segoe"/>
                <a:ea typeface="ＭＳ ゴシック"/>
              </a:rPr>
              <a:t>Properties group </a:t>
            </a:r>
            <a:r>
              <a:rPr lang="en-US" b="0" i="0" u="none" strike="noStrike" baseline="0" dirty="0">
                <a:latin typeface="Segoe"/>
                <a:ea typeface="ＭＳ ゴシック"/>
              </a:rPr>
              <a:t>click the </a:t>
            </a:r>
            <a:r>
              <a:rPr lang="en-US" b="1" i="0" u="none" strike="noStrike" baseline="0" dirty="0">
                <a:latin typeface="Segoe"/>
                <a:ea typeface="ＭＳ ゴシック"/>
              </a:rPr>
              <a:t>Project Information </a:t>
            </a:r>
            <a:r>
              <a:rPr lang="en-US" b="0" i="0" u="none" strike="noStrike" baseline="0" dirty="0">
                <a:latin typeface="Segoe"/>
                <a:ea typeface="ＭＳ ゴシック"/>
              </a:rPr>
              <a:t>button. The Project Information dialog box appears.</a:t>
            </a:r>
          </a:p>
          <a:p>
            <a:pPr lvl="1" rtl="0"/>
            <a:r>
              <a:rPr lang="en-US" b="0" i="0" u="none" strike="noStrike" baseline="0" dirty="0">
                <a:latin typeface="Segoe"/>
                <a:ea typeface="ＭＳ ゴシック"/>
              </a:rPr>
              <a:t>2.	Single-click the </a:t>
            </a:r>
            <a:r>
              <a:rPr lang="en-US" b="1" i="0" u="none" strike="noStrike" baseline="0" dirty="0">
                <a:solidFill>
                  <a:srgbClr val="FF0000"/>
                </a:solidFill>
                <a:latin typeface="Segoe"/>
                <a:ea typeface="ＭＳ ゴシック"/>
              </a:rPr>
              <a:t>drop-down arrow </a:t>
            </a:r>
            <a:r>
              <a:rPr lang="en-US" b="0" i="0" u="none" strike="noStrike" baseline="0" dirty="0">
                <a:latin typeface="Segoe"/>
                <a:ea typeface="ＭＳ ゴシック"/>
              </a:rPr>
              <a:t>next to the Start Date text box once. For this exercise, you will change the project start date to January 4, 2016.</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611038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Specify a Start Date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Click the calendar’s </a:t>
            </a:r>
            <a:r>
              <a:rPr lang="en-US" b="1" i="0" u="none" strike="noStrike" baseline="0">
                <a:latin typeface="Segoe"/>
                <a:ea typeface="ＭＳ ゴシック"/>
              </a:rPr>
              <a:t>Left </a:t>
            </a:r>
            <a:br>
              <a:rPr lang="en-US" b="1" i="0" u="none" strike="noStrike" baseline="0">
                <a:latin typeface="Segoe"/>
                <a:ea typeface="ＭＳ ゴシック"/>
              </a:rPr>
            </a:br>
            <a:r>
              <a:rPr lang="en-US" b="0" i="0" u="none" strike="noStrike" baseline="0">
                <a:latin typeface="Segoe"/>
                <a:ea typeface="ＭＳ ゴシック"/>
              </a:rPr>
              <a:t>or </a:t>
            </a:r>
            <a:r>
              <a:rPr lang="en-US" b="1" i="0" u="none" strike="noStrike" baseline="0">
                <a:latin typeface="Segoe"/>
                <a:ea typeface="ＭＳ ゴシック"/>
              </a:rPr>
              <a:t>Right Arrow </a:t>
            </a:r>
            <a:r>
              <a:rPr lang="en-US" b="0" i="0" u="none" strike="noStrike" baseline="0">
                <a:latin typeface="Segoe"/>
                <a:ea typeface="ＭＳ ゴシック"/>
              </a:rPr>
              <a:t>key </a:t>
            </a:r>
            <a:br>
              <a:rPr lang="en-US" b="0" i="0" u="none" strike="noStrike" baseline="0">
                <a:latin typeface="Segoe"/>
                <a:ea typeface="ＭＳ ゴシック"/>
              </a:rPr>
            </a:br>
            <a:r>
              <a:rPr lang="en-US" b="0" i="0" u="none" strike="noStrike" baseline="0">
                <a:latin typeface="Segoe"/>
                <a:ea typeface="ＭＳ ゴシック"/>
              </a:rPr>
              <a:t>until January 2016 is </a:t>
            </a:r>
            <a:br>
              <a:rPr lang="en-US" b="0" i="0" u="none" strike="noStrike" baseline="0">
                <a:latin typeface="Segoe"/>
                <a:ea typeface="ＭＳ ゴシック"/>
              </a:rPr>
            </a:br>
            <a:r>
              <a:rPr lang="en-US" b="0" i="0" u="none" strike="noStrike" baseline="0">
                <a:latin typeface="Segoe"/>
                <a:ea typeface="ＭＳ ゴシック"/>
              </a:rPr>
              <a:t>displayed, as shown in </a:t>
            </a:r>
            <a:br>
              <a:rPr lang="en-US" b="0" i="0" u="none" strike="noStrike" baseline="0">
                <a:latin typeface="Segoe"/>
                <a:ea typeface="ＭＳ ゴシック"/>
              </a:rPr>
            </a:br>
            <a:r>
              <a:rPr lang="en-US" b="0" i="0" u="none" strike="noStrike" baseline="0">
                <a:latin typeface="Segoe"/>
                <a:ea typeface="ＭＳ ゴシック"/>
              </a:rPr>
              <a:t>the figure at right.</a:t>
            </a:r>
          </a:p>
          <a:p>
            <a:pPr lvl="1" rtl="0"/>
            <a:r>
              <a:rPr lang="en-US" b="0" i="0" u="none" strike="noStrike" baseline="0">
                <a:latin typeface="Segoe"/>
                <a:ea typeface="ＭＳ ゴシック"/>
              </a:rPr>
              <a:t>4.	In the January calendar, </a:t>
            </a:r>
            <a:br>
              <a:rPr lang="en-US" b="0" i="0" u="none" strike="noStrike" baseline="0">
                <a:latin typeface="Segoe"/>
                <a:ea typeface="ＭＳ ゴシック"/>
              </a:rPr>
            </a:br>
            <a:r>
              <a:rPr lang="en-US" b="0" i="0" u="none" strike="noStrike" baseline="0">
                <a:latin typeface="Segoe"/>
                <a:ea typeface="ＭＳ ゴシック"/>
              </a:rPr>
              <a:t>click </a:t>
            </a:r>
            <a:r>
              <a:rPr lang="en-US" b="1" i="0" u="none" strike="noStrike" baseline="0">
                <a:latin typeface="Segoe"/>
                <a:ea typeface="ＭＳ ゴシック"/>
              </a:rPr>
              <a:t>January 4th</a:t>
            </a:r>
            <a:r>
              <a:rPr lang="en-US" b="0" i="0" u="none" strike="noStrike" baseline="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11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8214" y="1600200"/>
            <a:ext cx="4599629" cy="3302000"/>
          </a:xfrm>
          <a:prstGeom prst="rect">
            <a:avLst/>
          </a:prstGeom>
        </p:spPr>
      </p:pic>
    </p:spTree>
    <p:extLst>
      <p:ext uri="{BB962C8B-B14F-4D97-AF65-F5344CB8AC3E}">
        <p14:creationId xmlns:p14="http://schemas.microsoft.com/office/powerpoint/2010/main" val="188270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Specify a Start Date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AbsaraOT"/>
              </a:rPr>
              <a:t>5.	</a:t>
            </a:r>
            <a:r>
              <a:rPr lang="en-US" b="0" i="0" u="none" strike="noStrike" baseline="0" dirty="0">
                <a:latin typeface="Segoe"/>
                <a:ea typeface="ＭＳ ゴシック"/>
              </a:rPr>
              <a:t>Click </a:t>
            </a:r>
            <a:r>
              <a:rPr lang="en-US" b="1" i="0" u="none" strike="noStrike" baseline="0" dirty="0">
                <a:latin typeface="Segoe"/>
                <a:ea typeface="ＭＳ ゴシック"/>
              </a:rPr>
              <a:t>OK </a:t>
            </a:r>
            <a:r>
              <a:rPr lang="en-US" b="0" i="0" u="none" strike="noStrike" baseline="0" dirty="0">
                <a:latin typeface="Segoe"/>
                <a:ea typeface="ＭＳ ゴシック"/>
              </a:rPr>
              <a:t>at the bottom of the dialog box.</a:t>
            </a:r>
          </a:p>
          <a:p>
            <a:pPr lvl="0" rtl="0"/>
            <a:r>
              <a:rPr lang="en-US" b="1" i="0" u="none" strike="noStrike" baseline="0" dirty="0">
                <a:latin typeface="Segoe"/>
                <a:ea typeface="ＭＳ ゴシック"/>
              </a:rPr>
              <a:t>PAUSE</a:t>
            </a:r>
            <a:r>
              <a:rPr lang="en-US" b="1" i="0" u="none" strike="noStrike" baseline="0" dirty="0">
                <a:latin typeface="Times New Roman"/>
                <a:ea typeface="ＭＳ ゴシック"/>
              </a:rPr>
              <a:t>.</a:t>
            </a:r>
            <a:r>
              <a:rPr lang="en-US" b="1" i="0" u="none" strike="noStrike" baseline="0" dirty="0">
                <a:latin typeface="Segoe"/>
                <a:ea typeface="ＭＳ ゴシック"/>
              </a:rPr>
              <a:t> LEAVE </a:t>
            </a:r>
            <a:r>
              <a:rPr lang="en-US" b="0" i="0" u="none" strike="noStrike" baseline="0" dirty="0">
                <a:latin typeface="Segoe"/>
                <a:ea typeface="ＭＳ ゴシック"/>
              </a:rPr>
              <a:t>the project schedule open to use in the next exercise</a:t>
            </a:r>
            <a:r>
              <a:rPr lang="en-US" b="0" i="0" u="none" strike="noStrike" baseline="0" dirty="0">
                <a:latin typeface="Times New Roman"/>
                <a:ea typeface="ＭＳ ゴシック"/>
              </a:rPr>
              <a:t>.</a:t>
            </a:r>
          </a:p>
          <a:p>
            <a:pPr lvl="0" rtl="0"/>
            <a:r>
              <a:rPr lang="en-US" b="0" i="0" u="none" strike="noStrike" baseline="0" dirty="0">
                <a:latin typeface="Segoe"/>
                <a:ea typeface="ＭＳ ゴシック"/>
              </a:rPr>
              <a:t>In this exercise, you specified a start date for your project. </a:t>
            </a:r>
          </a:p>
          <a:p>
            <a:pPr lvl="0" rtl="0"/>
            <a:r>
              <a:rPr lang="en-US" b="0" i="0" u="none" strike="noStrike" baseline="0" dirty="0">
                <a:latin typeface="Segoe"/>
                <a:ea typeface="ＭＳ ゴシック"/>
              </a:rPr>
              <a:t>You can schedule a project from either the start date or the end date, but not both. </a:t>
            </a:r>
          </a:p>
          <a:p>
            <a:pPr lvl="0" rtl="0"/>
            <a:r>
              <a:rPr lang="en-US" b="0" i="0" u="none" strike="noStrike" baseline="0" dirty="0">
                <a:solidFill>
                  <a:srgbClr val="FF0000"/>
                </a:solidFill>
                <a:latin typeface="Segoe"/>
                <a:ea typeface="ＭＳ ゴシック"/>
              </a:rPr>
              <a:t>Most projects should be scheduled from a start date</a:t>
            </a:r>
            <a:r>
              <a:rPr lang="en-US" b="0" i="0" u="none" strike="noStrike" baseline="0" dirty="0">
                <a:latin typeface="Segoe"/>
                <a:ea typeface="ＭＳ ゴシック"/>
              </a:rPr>
              <a:t>. </a:t>
            </a:r>
          </a:p>
          <a:p>
            <a:pPr lvl="0" rtl="0"/>
            <a:r>
              <a:rPr lang="en-US" b="0" i="0" u="none" strike="noStrike" baseline="0" dirty="0">
                <a:latin typeface="Segoe"/>
                <a:ea typeface="ＭＳ ゴシック"/>
              </a:rPr>
              <a:t>Scheduling from a start date causes all tasks to start as soon as possible, and it gives you the greatest scheduling flexibility. </a:t>
            </a:r>
          </a:p>
          <a:p>
            <a:pPr lvl="0" rtl="0"/>
            <a:r>
              <a:rPr lang="en-US" b="0" i="0" u="none" strike="noStrike" baseline="0" dirty="0">
                <a:solidFill>
                  <a:srgbClr val="FF0000"/>
                </a:solidFill>
                <a:latin typeface="Segoe"/>
                <a:ea typeface="ＭＳ ゴシック"/>
              </a:rPr>
              <a:t>Scheduling from a finish date can be helpful in determining when a project must start if the finish date is fixed</a:t>
            </a:r>
            <a:r>
              <a:rPr lang="en-US" b="0" i="0" u="none" strike="noStrike" baseline="0" dirty="0">
                <a:latin typeface="Segoe"/>
                <a:ea typeface="ＭＳ ゴシック"/>
              </a:rPr>
              <a:t>.</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110045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Save the Project Schedule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On the ribbon, click the </a:t>
            </a:r>
            <a:r>
              <a:rPr lang="en-US" b="1" i="0" u="none" strike="noStrike" baseline="0" dirty="0">
                <a:latin typeface="Segoe"/>
                <a:ea typeface="ＭＳ ゴシック"/>
              </a:rPr>
              <a:t>File </a:t>
            </a:r>
            <a:r>
              <a:rPr lang="en-US" b="0" i="0" u="none" strike="noStrike" baseline="0" dirty="0">
                <a:latin typeface="Segoe"/>
                <a:ea typeface="ＭＳ ゴシック"/>
              </a:rPr>
              <a:t>tab and then click the </a:t>
            </a:r>
            <a:r>
              <a:rPr lang="en-US" b="1" i="0" u="none" strike="noStrike" baseline="0" dirty="0">
                <a:latin typeface="Segoe"/>
                <a:ea typeface="ＭＳ ゴシック"/>
              </a:rPr>
              <a:t>Save </a:t>
            </a:r>
            <a:r>
              <a:rPr lang="en-US" b="0" i="0" u="none" strike="noStrike" baseline="0" dirty="0">
                <a:latin typeface="Segoe"/>
                <a:ea typeface="ＭＳ ゴシック"/>
              </a:rPr>
              <a:t>option. Because you have not previously saved the project schedule, the Save-As section is activated.</a:t>
            </a:r>
          </a:p>
          <a:p>
            <a:pPr lvl="1" rtl="0"/>
            <a:r>
              <a:rPr lang="en-US" b="0" i="0" u="none" strike="noStrike" baseline="0" dirty="0">
                <a:latin typeface="Segoe"/>
                <a:ea typeface="ＭＳ ゴシック"/>
              </a:rPr>
              <a:t>2.	In the Save As section, click </a:t>
            </a:r>
            <a:r>
              <a:rPr lang="en-US" b="1" i="0" u="none" strike="noStrike" baseline="0" dirty="0">
                <a:latin typeface="Segoe"/>
                <a:ea typeface="ＭＳ ゴシック"/>
              </a:rPr>
              <a:t>Computer </a:t>
            </a:r>
            <a:r>
              <a:rPr lang="en-US" b="0" i="0" u="none" strike="noStrike" baseline="0" dirty="0">
                <a:latin typeface="Segoe"/>
                <a:ea typeface="ＭＳ ゴシック"/>
              </a:rPr>
              <a:t>then select </a:t>
            </a:r>
            <a:r>
              <a:rPr lang="en-US" b="1" i="0" u="none" strike="noStrike" baseline="0" dirty="0">
                <a:latin typeface="Segoe"/>
                <a:ea typeface="ＭＳ ゴシック"/>
              </a:rPr>
              <a:t>Browse</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3.	</a:t>
            </a:r>
            <a:r>
              <a:rPr lang="en-US" b="0" i="0" u="none" strike="noStrike" baseline="0" dirty="0">
                <a:solidFill>
                  <a:srgbClr val="FF0000"/>
                </a:solidFill>
                <a:latin typeface="Segoe"/>
                <a:ea typeface="ＭＳ ゴシック"/>
              </a:rPr>
              <a:t>Locate and select the solutions folder for this lesson as directed by your instructor.</a:t>
            </a:r>
          </a:p>
          <a:p>
            <a:pPr lvl="1" rtl="0"/>
            <a:r>
              <a:rPr lang="en-US" b="0" i="0" u="none" strike="noStrike" baseline="0" dirty="0">
                <a:latin typeface="Segoe"/>
                <a:ea typeface="ＭＳ ゴシック"/>
              </a:rPr>
              <a:t>4.	In the File Name box, type </a:t>
            </a:r>
            <a:r>
              <a:rPr lang="en-US" b="1" i="0" u="none" strike="noStrike" baseline="0" dirty="0">
                <a:latin typeface="Segoe"/>
                <a:ea typeface="ＭＳ ゴシック"/>
              </a:rPr>
              <a:t>Don Funk Music Video 1</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96567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Before you begin using Microsoft Project 2013, you will need to become familiar with the </a:t>
            </a:r>
            <a:r>
              <a:rPr lang="en-US" b="0" i="0" u="none" strike="noStrike" baseline="0" dirty="0">
                <a:solidFill>
                  <a:srgbClr val="FF0000"/>
                </a:solidFill>
                <a:latin typeface="Segoe"/>
                <a:ea typeface="ＭＳ ゴシック"/>
              </a:rPr>
              <a:t>user interface</a:t>
            </a:r>
            <a:r>
              <a:rPr lang="en-US" b="0" i="0" u="none" strike="noStrike" baseline="0" dirty="0">
                <a:latin typeface="Segoe"/>
                <a:ea typeface="ＭＳ ゴシック"/>
              </a:rPr>
              <a:t>, also known as the </a:t>
            </a:r>
            <a:r>
              <a:rPr lang="en-US" b="1" i="1" u="none" strike="noStrike" baseline="0" dirty="0">
                <a:solidFill>
                  <a:srgbClr val="FF0000"/>
                </a:solidFill>
                <a:latin typeface="Segoe"/>
                <a:ea typeface="ＭＳ ゴシック"/>
              </a:rPr>
              <a:t>Ribbon</a:t>
            </a:r>
            <a:r>
              <a:rPr lang="en-US" b="1" i="1" u="none" strike="noStrike" baseline="0" dirty="0">
                <a:latin typeface="Segoe"/>
                <a:ea typeface="ＭＳ ゴシック"/>
              </a:rPr>
              <a:t>. </a:t>
            </a:r>
            <a:r>
              <a:rPr lang="en-US" b="0" i="0" u="none" strike="noStrike" baseline="0" dirty="0">
                <a:latin typeface="Segoe"/>
                <a:ea typeface="ＭＳ ゴシック"/>
              </a:rPr>
              <a:t>This is similar to other Office applications in that the commands are in </a:t>
            </a:r>
            <a:r>
              <a:rPr lang="en-US" b="0" i="0" u="none" strike="noStrike" baseline="0" dirty="0">
                <a:solidFill>
                  <a:srgbClr val="FF0000"/>
                </a:solidFill>
                <a:latin typeface="Segoe"/>
                <a:ea typeface="ＭＳ ゴシック"/>
              </a:rPr>
              <a:t>tabs</a:t>
            </a:r>
            <a:r>
              <a:rPr lang="en-US" b="0" i="0" u="none" strike="noStrike" baseline="0" dirty="0">
                <a:latin typeface="Segoe"/>
                <a:ea typeface="ＭＳ ゴシック"/>
              </a:rPr>
              <a:t>, such as File, Task, Resource, Report, Project, and View. </a:t>
            </a:r>
          </a:p>
          <a:p>
            <a:pPr lvl="0" rtl="0"/>
            <a:r>
              <a:rPr lang="en-US" b="0" i="0" u="none" strike="noStrike" baseline="0" dirty="0">
                <a:solidFill>
                  <a:srgbClr val="FF0000"/>
                </a:solidFill>
                <a:latin typeface="Segoe"/>
                <a:ea typeface="ＭＳ ゴシック"/>
              </a:rPr>
              <a:t>Selecting a tab activates the ribbon</a:t>
            </a:r>
            <a:r>
              <a:rPr lang="en-US" b="0" i="0" u="none" strike="noStrike" baseline="0" dirty="0">
                <a:latin typeface="Segoe"/>
                <a:ea typeface="ＭＳ ゴシック"/>
              </a:rPr>
              <a:t>. Within each ribbon, </a:t>
            </a:r>
            <a:r>
              <a:rPr lang="en-US" b="0" i="0" u="none" strike="noStrike" baseline="0" dirty="0">
                <a:solidFill>
                  <a:srgbClr val="FF0000"/>
                </a:solidFill>
                <a:latin typeface="Segoe"/>
                <a:ea typeface="ＭＳ ゴシック"/>
              </a:rPr>
              <a:t>commands</a:t>
            </a:r>
            <a:r>
              <a:rPr lang="en-US" b="0" i="0" u="none" strike="noStrike" baseline="0" dirty="0">
                <a:latin typeface="Segoe"/>
                <a:ea typeface="ＭＳ ゴシック"/>
              </a:rPr>
              <a:t> are organized into </a:t>
            </a:r>
            <a:r>
              <a:rPr lang="en-US" b="0" i="0" u="none" strike="noStrike" baseline="0" dirty="0">
                <a:solidFill>
                  <a:srgbClr val="FF0000"/>
                </a:solidFill>
                <a:latin typeface="Segoe"/>
                <a:ea typeface="ＭＳ ゴシック"/>
              </a:rPr>
              <a:t>groups</a:t>
            </a:r>
            <a:r>
              <a:rPr lang="en-US" b="0" i="0" u="none" strike="noStrike" baseline="0" dirty="0">
                <a:latin typeface="Segoe"/>
                <a:ea typeface="ＭＳ ゴシック"/>
              </a:rPr>
              <a:t>; each command has its own </a:t>
            </a:r>
            <a:r>
              <a:rPr lang="en-US" b="0" i="0" u="none" strike="noStrike" baseline="0" dirty="0">
                <a:solidFill>
                  <a:srgbClr val="FF0000"/>
                </a:solidFill>
                <a:latin typeface="Segoe"/>
                <a:ea typeface="ＭＳ ゴシック"/>
              </a:rPr>
              <a:t>button</a:t>
            </a:r>
            <a:r>
              <a:rPr lang="en-US" b="0" i="0" u="none" strike="noStrike" baseline="0" dirty="0">
                <a:latin typeface="Segoe"/>
                <a:ea typeface="ＭＳ ゴシック"/>
              </a:rPr>
              <a:t>, which you activate by clicking with the mouse. </a:t>
            </a:r>
          </a:p>
          <a:p>
            <a:pPr lvl="0" rtl="0"/>
            <a:r>
              <a:rPr lang="en-US" b="0" i="0" u="none" strike="noStrike" baseline="0" dirty="0">
                <a:latin typeface="Segoe"/>
                <a:ea typeface="ＭＳ ゴシック"/>
              </a:rPr>
              <a:t>Project’s user interface makes it easy to find the commands you need more quickly</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800241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Save the Project Schedule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5.	Click </a:t>
            </a:r>
            <a:r>
              <a:rPr lang="en-US" b="1" i="0" u="none" strike="noStrike" baseline="0" dirty="0">
                <a:latin typeface="Segoe"/>
                <a:ea typeface="ＭＳ ゴシック"/>
              </a:rPr>
              <a:t>Save</a:t>
            </a:r>
            <a:r>
              <a:rPr lang="en-US" b="0" i="0" u="none" strike="noStrike" baseline="0" dirty="0">
                <a:latin typeface="Times New Roman"/>
                <a:ea typeface="ＭＳ ゴシック"/>
              </a:rPr>
              <a:t>.</a:t>
            </a:r>
            <a:r>
              <a:rPr lang="en-US" b="0" i="0" u="none" strike="noStrike" baseline="0" dirty="0">
                <a:latin typeface="Segoe"/>
                <a:ea typeface="ＭＳ ゴシック"/>
              </a:rPr>
              <a:t> The Save As dialog box closes and the project schedule is saved as</a:t>
            </a:r>
            <a:r>
              <a:rPr lang="en-US" b="1" i="1" u="none" strike="noStrike" baseline="0" dirty="0">
                <a:latin typeface="Segoe"/>
                <a:ea typeface="ＭＳ ゴシック"/>
              </a:rPr>
              <a:t> Don Funk Music Video 1.</a:t>
            </a:r>
          </a:p>
          <a:p>
            <a:pPr lvl="0" rtl="0"/>
            <a:r>
              <a:rPr lang="en-US" b="1" i="0" u="none" strike="noStrike" baseline="0" dirty="0">
                <a:latin typeface="Segoe"/>
                <a:ea typeface="ＭＳ ゴシック"/>
              </a:rPr>
              <a:t>PAUSE.</a:t>
            </a:r>
            <a:r>
              <a:rPr lang="en-US" b="0" i="0" u="none" strike="noStrike" baseline="0" dirty="0">
                <a:latin typeface="Segoe"/>
                <a:ea typeface="ＭＳ ゴシック"/>
              </a:rPr>
              <a:t> Leave the project schedule open to use in the next exercise.</a:t>
            </a:r>
          </a:p>
          <a:p>
            <a:pPr lvl="0" rtl="0"/>
            <a:r>
              <a:rPr lang="en-US" b="0" i="0" u="none" strike="noStrike" baseline="0" dirty="0">
                <a:latin typeface="Segoe"/>
                <a:ea typeface="ＭＳ ゴシック"/>
              </a:rPr>
              <a:t>In this exercise, you named and saved your project file. It is important to </a:t>
            </a:r>
            <a:r>
              <a:rPr lang="en-US" b="0" i="0" u="none" strike="noStrike" baseline="0" dirty="0">
                <a:solidFill>
                  <a:srgbClr val="FF0000"/>
                </a:solidFill>
                <a:latin typeface="Segoe"/>
                <a:ea typeface="ＭＳ ゴシック"/>
              </a:rPr>
              <a:t>get into the habit of saving your file frequently </a:t>
            </a:r>
            <a:r>
              <a:rPr lang="en-US" b="0" i="0" u="none" strike="noStrike" baseline="0" dirty="0">
                <a:latin typeface="Segoe"/>
                <a:ea typeface="ＭＳ ゴシック"/>
              </a:rPr>
              <a:t>so that minimal information is lost should you experience a software or hardware malfunction.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926079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Defining Project Calendars</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Microsoft Project, calendars determine how tasks and resources assigned to these tasks are scheduled. </a:t>
            </a:r>
          </a:p>
          <a:p>
            <a:pPr lvl="0" rtl="0"/>
            <a:r>
              <a:rPr lang="en-US" b="0" i="0" u="none" strike="noStrike" baseline="0">
                <a:latin typeface="Segoe"/>
                <a:ea typeface="ＭＳ ゴシック"/>
              </a:rPr>
              <a:t>You can set your project calendar to reflect the working days and hours of your project, as well as nonworking times such as evenings, weekends, and holidays.</a:t>
            </a:r>
          </a:p>
          <a:p>
            <a:pPr lvl="0" rtl="0"/>
            <a:r>
              <a:rPr lang="en-US" b="0" i="0" u="none" strike="noStrike" baseline="0">
                <a:latin typeface="Segoe"/>
                <a:ea typeface="ＭＳ ゴシック"/>
              </a:rPr>
              <a:t>In this exercise, you define the calendar for your project and set up two exception days (holidays).</a:t>
            </a:r>
            <a:endParaRPr lang="en-US" b="0" i="0" u="none" strike="noStrike" baseline="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3716728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On the ribbon, in the Properties command group, select the </a:t>
            </a:r>
            <a:r>
              <a:rPr lang="en-US" b="1" i="0" u="none" strike="noStrike" baseline="0" dirty="0">
                <a:solidFill>
                  <a:srgbClr val="FF0000"/>
                </a:solidFill>
                <a:latin typeface="Segoe"/>
                <a:ea typeface="ＭＳ ゴシック"/>
              </a:rPr>
              <a:t>Change Working Time</a:t>
            </a:r>
            <a:r>
              <a:rPr lang="en-US" b="0" i="0" u="none" strike="noStrike" baseline="0" dirty="0">
                <a:solidFill>
                  <a:srgbClr val="FF0000"/>
                </a:solidFill>
                <a:latin typeface="Segoe"/>
                <a:ea typeface="ＭＳ ゴシック"/>
              </a:rPr>
              <a:t> </a:t>
            </a:r>
            <a:r>
              <a:rPr lang="en-US" b="0" i="0" u="none" strike="noStrike" baseline="0" dirty="0">
                <a:latin typeface="Segoe"/>
                <a:ea typeface="ＭＳ ゴシック"/>
              </a:rPr>
              <a:t>button. The Change Working Time dialog box is displayed.</a:t>
            </a:r>
          </a:p>
          <a:p>
            <a:pPr lvl="1" rtl="0"/>
            <a:r>
              <a:rPr lang="en-US" b="0" i="0" u="none" strike="noStrike" baseline="0" dirty="0">
                <a:latin typeface="Segoe"/>
                <a:ea typeface="ＭＳ ゴシック"/>
              </a:rPr>
              <a:t>2.	Click the </a:t>
            </a:r>
            <a:r>
              <a:rPr lang="en-US" b="1" i="0" u="none" strike="noStrike" baseline="0" dirty="0">
                <a:solidFill>
                  <a:srgbClr val="FF0000"/>
                </a:solidFill>
                <a:latin typeface="Segoe"/>
                <a:ea typeface="ＭＳ ゴシック"/>
              </a:rPr>
              <a:t>For Calendar </a:t>
            </a:r>
            <a:r>
              <a:rPr lang="en-US" b="0" i="0" u="none" strike="noStrike" baseline="0" dirty="0">
                <a:latin typeface="Segoe"/>
                <a:ea typeface="ＭＳ ゴシック"/>
              </a:rPr>
              <a:t>drop-down arrow. In the dropdown menu, select </a:t>
            </a:r>
            <a:r>
              <a:rPr lang="en-US" b="1" i="0" u="none" strike="noStrike" baseline="0" dirty="0">
                <a:solidFill>
                  <a:srgbClr val="FF0000"/>
                </a:solidFill>
                <a:latin typeface="Segoe"/>
                <a:ea typeface="ＭＳ ゴシック"/>
              </a:rPr>
              <a:t>Standard</a:t>
            </a:r>
            <a:r>
              <a:rPr lang="en-US" b="0" i="0" u="none" strike="noStrike" baseline="0" dirty="0">
                <a:latin typeface="Times New Roman"/>
                <a:ea typeface="ＭＳ ゴシック"/>
              </a:rPr>
              <a:t>,</a:t>
            </a:r>
            <a:r>
              <a:rPr lang="en-US" b="0" i="0" u="none" strike="noStrike" baseline="0" dirty="0">
                <a:latin typeface="Segoe"/>
                <a:ea typeface="ＭＳ ゴシック"/>
              </a:rPr>
              <a:t> if it is not already selected.</a:t>
            </a:r>
          </a:p>
          <a:p>
            <a:pPr lvl="1" rtl="0"/>
            <a:r>
              <a:rPr lang="en-US" b="0" i="0" u="none" strike="noStrike" baseline="0" dirty="0">
                <a:latin typeface="Segoe"/>
                <a:ea typeface="ＭＳ ゴシック"/>
              </a:rPr>
              <a:t>3.	Using the scroll control at the right of the calendar, navigate until the calendar displays January, 2016. Click the date box for </a:t>
            </a:r>
            <a:r>
              <a:rPr lang="en-US" b="1" i="0" u="none" strike="noStrike" baseline="0" dirty="0">
                <a:latin typeface="Segoe"/>
                <a:ea typeface="ＭＳ ゴシック"/>
              </a:rPr>
              <a:t>January 18</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1263872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a:xfrm>
            <a:off x="457200" y="1524000"/>
            <a:ext cx="3200400" cy="4953000"/>
          </a:xfrm>
        </p:spPr>
        <p:txBody>
          <a:bodyPr/>
          <a:lstStyle/>
          <a:p>
            <a:pPr lvl="1" rtl="0"/>
            <a:r>
              <a:rPr lang="en-US" b="0" i="0" u="none" strike="noStrike" baseline="0">
                <a:latin typeface="Segoe"/>
                <a:ea typeface="ＭＳ ゴシック"/>
              </a:rPr>
              <a:t>4.	In the Exceptions tab, click in the first </a:t>
            </a:r>
            <a:r>
              <a:rPr lang="en-US" b="1" i="0" u="none" strike="noStrike" baseline="0">
                <a:latin typeface="Segoe"/>
                <a:ea typeface="ＭＳ ゴシック"/>
              </a:rPr>
              <a:t>Name </a:t>
            </a:r>
            <a:r>
              <a:rPr lang="en-US" b="0" i="0" u="none" strike="noStrike" baseline="0">
                <a:latin typeface="Segoe"/>
                <a:ea typeface="ＭＳ ゴシック"/>
              </a:rPr>
              <a:t>field and type </a:t>
            </a:r>
            <a:r>
              <a:rPr lang="en-US" b="1" i="0" u="none" strike="noStrike" baseline="0">
                <a:latin typeface="Segoe"/>
                <a:ea typeface="ＭＳ ゴシック"/>
              </a:rPr>
              <a:t>Martin Luther King Jr. Day </a:t>
            </a:r>
            <a:r>
              <a:rPr lang="en-US" b="0" i="0" u="none" strike="noStrike" baseline="0">
                <a:latin typeface="Segoe"/>
                <a:ea typeface="ＭＳ ゴシック"/>
              </a:rPr>
              <a:t>and press </a:t>
            </a:r>
            <a:r>
              <a:rPr lang="en-US" b="1" i="0" u="none" strike="noStrike" baseline="0">
                <a:latin typeface="Segoe"/>
                <a:ea typeface="ＭＳ ゴシック"/>
              </a:rPr>
              <a:t>Enter</a:t>
            </a:r>
            <a:r>
              <a:rPr lang="en-US" b="0" i="0" u="none" strike="noStrike" baseline="0">
                <a:latin typeface="Times New Roman"/>
                <a:ea typeface="ＭＳ ゴシック"/>
              </a:rPr>
              <a:t>.</a:t>
            </a:r>
            <a:r>
              <a:rPr lang="en-US" b="0" i="0" u="none" strike="noStrike" baseline="0">
                <a:latin typeface="Segoe"/>
                <a:ea typeface="ＭＳ ゴシック"/>
              </a:rPr>
              <a:t> Your screen should look similar to the figure at</a:t>
            </a:r>
            <a:br>
              <a:rPr lang="en-US" b="0" i="0" u="none" strike="noStrike" baseline="0">
                <a:latin typeface="Segoe"/>
                <a:ea typeface="ＭＳ ゴシック"/>
              </a:rPr>
            </a:br>
            <a:r>
              <a:rPr lang="en-US" b="0" i="0" u="none" strike="noStrike" baseline="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11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1288" y="1600200"/>
            <a:ext cx="5122220" cy="4533900"/>
          </a:xfrm>
          <a:prstGeom prst="rect">
            <a:avLst/>
          </a:prstGeom>
        </p:spPr>
      </p:pic>
    </p:spTree>
    <p:extLst>
      <p:ext uri="{BB962C8B-B14F-4D97-AF65-F5344CB8AC3E}">
        <p14:creationId xmlns:p14="http://schemas.microsoft.com/office/powerpoint/2010/main" val="4197679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a:lnSpc>
                <a:spcPct val="90000"/>
              </a:lnSpc>
            </a:pPr>
            <a:r>
              <a:rPr lang="en-US" sz="2000">
                <a:latin typeface="Segoe"/>
                <a:ea typeface="ＭＳ ゴシック"/>
              </a:rPr>
              <a:t>5.	Single-click the name of the exception you just entered. Then click the </a:t>
            </a:r>
            <a:r>
              <a:rPr lang="en-US" sz="2000" b="1">
                <a:latin typeface="Segoe"/>
                <a:ea typeface="ＭＳ ゴシック"/>
              </a:rPr>
              <a:t>Details</a:t>
            </a:r>
            <a:r>
              <a:rPr lang="en-US" sz="2000">
                <a:latin typeface="Segoe"/>
                <a:ea typeface="ＭＳ ゴシック"/>
              </a:rPr>
              <a:t> button. The Details dialog box appears. Under Recurrence Pattern, click </a:t>
            </a:r>
            <a:r>
              <a:rPr lang="en-US" sz="2000" b="1">
                <a:latin typeface="Segoe"/>
                <a:ea typeface="ＭＳ ゴシック"/>
              </a:rPr>
              <a:t>Yearly</a:t>
            </a:r>
            <a:r>
              <a:rPr lang="en-US" sz="2000">
                <a:latin typeface="Times New Roman"/>
                <a:ea typeface="ＭＳ ゴシック"/>
              </a:rPr>
              <a:t>.</a:t>
            </a:r>
          </a:p>
          <a:p>
            <a:pPr lvl="1" rtl="0">
              <a:lnSpc>
                <a:spcPct val="90000"/>
              </a:lnSpc>
            </a:pPr>
            <a:r>
              <a:rPr lang="en-US" sz="2000" b="0" i="0" u="none" strike="noStrike" baseline="0">
                <a:latin typeface="Segoe"/>
                <a:ea typeface="ＭＳ ゴシック"/>
              </a:rPr>
              <a:t>6.	Click the </a:t>
            </a:r>
            <a:r>
              <a:rPr lang="en-US" sz="2000" b="1" i="0" u="none" strike="noStrike" baseline="0">
                <a:latin typeface="Segoe"/>
                <a:ea typeface="ＭＳ ゴシック"/>
              </a:rPr>
              <a:t>The</a:t>
            </a:r>
            <a:r>
              <a:rPr lang="en-US" sz="2000" b="0" i="0" u="none" strike="noStrike" baseline="0">
                <a:latin typeface="Segoe"/>
                <a:ea typeface="ＭＳ ゴシック"/>
              </a:rPr>
              <a:t>: button, and use the arrows next to each selection box to select </a:t>
            </a:r>
            <a:r>
              <a:rPr lang="en-US" sz="2000" b="1" i="0" u="none" strike="noStrike" baseline="0">
                <a:latin typeface="Segoe"/>
                <a:ea typeface="ＭＳ ゴシック"/>
              </a:rPr>
              <a:t>Third</a:t>
            </a:r>
            <a:r>
              <a:rPr lang="en-US" sz="2000" b="0" i="0" u="none" strike="noStrike" baseline="0">
                <a:latin typeface="Segoe"/>
                <a:ea typeface="ＭＳ ゴシック"/>
              </a:rPr>
              <a:t>, </a:t>
            </a:r>
            <a:r>
              <a:rPr lang="en-US" sz="2000" b="1" i="0" u="none" strike="noStrike" baseline="0">
                <a:latin typeface="Segoe"/>
                <a:ea typeface="ＭＳ ゴシック"/>
              </a:rPr>
              <a:t>Monday</a:t>
            </a:r>
            <a:r>
              <a:rPr lang="en-US" sz="2000" b="0" i="0" u="none" strike="noStrike" baseline="0">
                <a:latin typeface="Times New Roman"/>
                <a:ea typeface="ＭＳ ゴシック"/>
              </a:rPr>
              <a:t>,</a:t>
            </a:r>
            <a:r>
              <a:rPr lang="en-US" sz="2000" b="0" i="0" u="none" strike="noStrike" baseline="0">
                <a:latin typeface="Segoe"/>
                <a:ea typeface="ＭＳ ゴシック"/>
              </a:rPr>
              <a:t> and </a:t>
            </a:r>
            <a:r>
              <a:rPr lang="en-US" sz="2000" b="1" i="0" u="none" strike="noStrike" baseline="0">
                <a:latin typeface="Segoe"/>
                <a:ea typeface="ＭＳ ゴシック"/>
              </a:rPr>
              <a:t>January</a:t>
            </a:r>
            <a:r>
              <a:rPr lang="en-US" sz="2000" b="0" i="0" u="none" strike="noStrike" baseline="0">
                <a:latin typeface="Times New Roman"/>
                <a:ea typeface="ＭＳ ゴシック"/>
              </a:rPr>
              <a:t>.</a:t>
            </a:r>
          </a:p>
          <a:p>
            <a:pPr lvl="1" rtl="0">
              <a:lnSpc>
                <a:spcPct val="90000"/>
              </a:lnSpc>
            </a:pPr>
            <a:r>
              <a:rPr lang="en-US" sz="2000" b="0" i="0" u="none" strike="noStrike" baseline="0">
                <a:latin typeface="Segoe"/>
                <a:ea typeface="ＭＳ ゴシック"/>
              </a:rPr>
              <a:t>7.	In the Range of Recurrence section, select the option for </a:t>
            </a:r>
            <a:r>
              <a:rPr lang="en-US" sz="2000" b="0" i="1" u="none" strike="noStrike" baseline="0">
                <a:latin typeface="Segoe"/>
                <a:ea typeface="ＭＳ ゴシック"/>
              </a:rPr>
              <a:t>End after: </a:t>
            </a:r>
            <a:r>
              <a:rPr lang="en-US" sz="2000" b="0" i="0" u="none" strike="noStrike" baseline="0">
                <a:latin typeface="Segoe"/>
                <a:ea typeface="ＭＳ ゴシック"/>
              </a:rPr>
              <a:t>then type </a:t>
            </a:r>
            <a:r>
              <a:rPr lang="en-US" sz="2000" b="1" i="0" u="none" strike="noStrike" baseline="0">
                <a:latin typeface="Segoe"/>
                <a:ea typeface="ＭＳ ゴシック"/>
              </a:rPr>
              <a:t>3</a:t>
            </a:r>
            <a:r>
              <a:rPr lang="en-US" sz="2000" b="0" i="0" u="none" strike="noStrike" baseline="0">
                <a:latin typeface="Times New Roman"/>
                <a:ea typeface="ＭＳ ゴシック"/>
              </a:rPr>
              <a:t>,</a:t>
            </a:r>
            <a:r>
              <a:rPr lang="en-US" sz="2000" b="0" i="0" u="none" strike="noStrike" baseline="0">
                <a:latin typeface="Segoe"/>
                <a:ea typeface="ＭＳ ゴシック"/>
              </a:rPr>
              <a:t> then press </a:t>
            </a:r>
            <a:r>
              <a:rPr lang="en-US" sz="2000" b="1" i="0" u="none" strike="noStrike" baseline="0">
                <a:latin typeface="Segoe"/>
                <a:ea typeface="ＭＳ ゴシック"/>
              </a:rPr>
              <a:t>Enter.</a:t>
            </a:r>
          </a:p>
          <a:p>
            <a:pPr lvl="1" rtl="0">
              <a:lnSpc>
                <a:spcPct val="90000"/>
              </a:lnSpc>
            </a:pPr>
            <a:r>
              <a:rPr lang="en-US" sz="2000" b="0" i="0" u="none" strike="noStrike" baseline="0">
                <a:latin typeface="Segoe"/>
                <a:ea typeface="ＭＳ ゴシック"/>
              </a:rPr>
              <a:t>8.	Note the new finish date of the exception is now 1/15/2018.</a:t>
            </a:r>
          </a:p>
          <a:p>
            <a:pPr lvl="1" rtl="0">
              <a:lnSpc>
                <a:spcPct val="90000"/>
              </a:lnSpc>
            </a:pPr>
            <a:r>
              <a:rPr lang="en-US" sz="2000" b="0" i="0" u="none" strike="noStrike" baseline="0">
                <a:latin typeface="Segoe"/>
                <a:ea typeface="ＭＳ ゴシック"/>
              </a:rPr>
              <a:t>9.	Scroll until calendar in the Change Working Time dialog box displays May, 2016. Click once on </a:t>
            </a:r>
            <a:r>
              <a:rPr lang="en-US" sz="2000" b="1" i="0" u="none" strike="noStrike" baseline="0">
                <a:latin typeface="Segoe"/>
                <a:ea typeface="ＭＳ ゴシック"/>
              </a:rPr>
              <a:t>May 30, 2016</a:t>
            </a:r>
            <a:r>
              <a:rPr lang="en-US" sz="2000" b="0" i="0" u="none" strike="noStrike" baseline="0">
                <a:latin typeface="Times New Roman"/>
                <a:ea typeface="ＭＳ ゴシック"/>
              </a:rPr>
              <a:t>.</a:t>
            </a:r>
          </a:p>
          <a:p>
            <a:pPr lvl="1" rtl="0">
              <a:lnSpc>
                <a:spcPct val="90000"/>
              </a:lnSpc>
            </a:pPr>
            <a:r>
              <a:rPr lang="en-US" sz="2000" b="0" i="0" u="none" strike="noStrike" baseline="0">
                <a:latin typeface="Segoe"/>
                <a:ea typeface="ＭＳ ゴシック"/>
              </a:rPr>
              <a:t>10.	In the next blank exception name cell, type </a:t>
            </a:r>
            <a:r>
              <a:rPr lang="en-US" sz="2000" b="1" i="0" u="none" strike="noStrike" baseline="0">
                <a:latin typeface="Segoe"/>
                <a:ea typeface="ＭＳ ゴシック"/>
              </a:rPr>
              <a:t>Memorial Day </a:t>
            </a:r>
            <a:r>
              <a:rPr lang="en-US" sz="2000" b="0" i="0" u="none" strike="noStrike" baseline="0">
                <a:latin typeface="Segoe"/>
                <a:ea typeface="ＭＳ ゴシック"/>
              </a:rPr>
              <a:t>and press </a:t>
            </a:r>
            <a:r>
              <a:rPr lang="en-US" sz="2000" b="1" i="0" u="none" strike="noStrike" baseline="0">
                <a:latin typeface="Segoe"/>
                <a:ea typeface="ＭＳ ゴシック"/>
              </a:rPr>
              <a:t>Enter</a:t>
            </a:r>
            <a:r>
              <a:rPr lang="en-US" sz="2000" b="0" i="0" u="none" strike="noStrike" baseline="0">
                <a:latin typeface="Times New Roman"/>
                <a:ea typeface="ＭＳ ゴシック"/>
              </a:rPr>
              <a:t>.</a:t>
            </a:r>
          </a:p>
          <a:p>
            <a:pPr lvl="1" rtl="0">
              <a:lnSpc>
                <a:spcPct val="90000"/>
              </a:lnSpc>
            </a:pPr>
            <a:r>
              <a:rPr lang="en-US" sz="2000" b="0" i="0" u="none" strike="noStrike" baseline="0">
                <a:latin typeface="Segoe"/>
                <a:ea typeface="ＭＳ ゴシック"/>
              </a:rPr>
              <a:t>11.	Single-click the name of the exception you just entered. Then click the </a:t>
            </a:r>
            <a:r>
              <a:rPr lang="en-US" sz="2000" b="1" i="0" u="none" strike="noStrike" baseline="0">
                <a:latin typeface="Segoe"/>
                <a:ea typeface="ＭＳ ゴシック"/>
              </a:rPr>
              <a:t>Details</a:t>
            </a:r>
            <a:r>
              <a:rPr lang="en-US" sz="2000" b="0" i="0" u="none" strike="noStrike" baseline="0">
                <a:latin typeface="Segoe"/>
                <a:ea typeface="ＭＳ ゴシック"/>
              </a:rPr>
              <a:t> button. The Details dialog box reappears. Under Recurrence Pattern, click </a:t>
            </a:r>
            <a:r>
              <a:rPr lang="en-US" sz="2000" b="1" i="0" u="none" strike="noStrike" baseline="0">
                <a:latin typeface="Segoe"/>
                <a:ea typeface="ＭＳ ゴシック"/>
              </a:rPr>
              <a:t>Yearly</a:t>
            </a:r>
            <a:r>
              <a:rPr lang="en-US" sz="2000" b="0" i="0" u="none" strike="noStrike" baseline="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2531025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12.	Click the </a:t>
            </a:r>
            <a:r>
              <a:rPr lang="en-US" b="1" i="0" u="none" strike="noStrike" baseline="0">
                <a:latin typeface="Segoe"/>
                <a:ea typeface="ＭＳ ゴシック"/>
              </a:rPr>
              <a:t>The</a:t>
            </a:r>
            <a:r>
              <a:rPr lang="en-US" b="0" i="0" u="none" strike="noStrike" baseline="0">
                <a:latin typeface="Segoe"/>
                <a:ea typeface="ＭＳ ゴシック"/>
              </a:rPr>
              <a:t>: button, and use the arrows next to each selection box to select </a:t>
            </a:r>
            <a:r>
              <a:rPr lang="en-US" b="1" i="0" u="none" strike="noStrike" baseline="0">
                <a:latin typeface="Segoe"/>
                <a:ea typeface="ＭＳ ゴシック"/>
              </a:rPr>
              <a:t>Last</a:t>
            </a:r>
            <a:r>
              <a:rPr lang="en-US" b="0" i="0" u="none" strike="noStrike" baseline="0">
                <a:latin typeface="Segoe"/>
                <a:ea typeface="ＭＳ ゴシック"/>
              </a:rPr>
              <a:t>, </a:t>
            </a:r>
            <a:r>
              <a:rPr lang="en-US" b="1" i="0" u="none" strike="noStrike" baseline="0">
                <a:latin typeface="Segoe"/>
                <a:ea typeface="ＭＳ ゴシック"/>
              </a:rPr>
              <a:t>Monday</a:t>
            </a:r>
            <a:r>
              <a:rPr lang="en-US" b="0" i="0" u="none" strike="noStrike" baseline="0">
                <a:latin typeface="Times New Roman"/>
                <a:ea typeface="ＭＳ ゴシック"/>
              </a:rPr>
              <a:t>,</a:t>
            </a:r>
            <a:r>
              <a:rPr lang="en-US" b="0" i="0" u="none" strike="noStrike" baseline="0">
                <a:latin typeface="Segoe"/>
                <a:ea typeface="ＭＳ ゴシック"/>
              </a:rPr>
              <a:t> and </a:t>
            </a:r>
            <a:r>
              <a:rPr lang="en-US" b="1" i="0" u="none" strike="noStrike" baseline="0">
                <a:latin typeface="Segoe"/>
                <a:ea typeface="ＭＳ ゴシック"/>
              </a:rPr>
              <a:t>May</a:t>
            </a:r>
            <a:r>
              <a:rPr lang="en-US" b="0" i="0" u="none" strike="noStrike" baseline="0">
                <a:latin typeface="Times New Roman"/>
                <a:ea typeface="ＭＳ ゴシック"/>
              </a:rPr>
              <a:t>.</a:t>
            </a:r>
          </a:p>
          <a:p>
            <a:pPr lvl="1" rtl="0"/>
            <a:r>
              <a:rPr lang="en-US" b="0" i="0" u="none" strike="noStrike" baseline="0">
                <a:latin typeface="Segoe"/>
                <a:ea typeface="ＭＳ ゴシック"/>
              </a:rPr>
              <a:t>13.	In the Range of Recurrence section, select the option for </a:t>
            </a:r>
            <a:r>
              <a:rPr lang="en-US" b="0" i="1" u="none" strike="noStrike" baseline="0">
                <a:latin typeface="Segoe"/>
                <a:ea typeface="ＭＳ ゴシック"/>
              </a:rPr>
              <a:t>End after: </a:t>
            </a:r>
            <a:r>
              <a:rPr lang="en-US" b="0" i="0" u="none" strike="noStrike" baseline="0">
                <a:latin typeface="Segoe"/>
                <a:ea typeface="ＭＳ ゴシック"/>
              </a:rPr>
              <a:t>then type </a:t>
            </a:r>
            <a:r>
              <a:rPr lang="en-US" b="1" i="0" u="none" strike="noStrike" baseline="0">
                <a:latin typeface="Segoe"/>
                <a:ea typeface="ＭＳ ゴシック"/>
              </a:rPr>
              <a:t>3</a:t>
            </a:r>
            <a:r>
              <a:rPr lang="en-US" b="0" i="0" u="none" strike="noStrike" baseline="0">
                <a:latin typeface="Times New Roman"/>
                <a:ea typeface="ＭＳ ゴシック"/>
              </a:rPr>
              <a:t>.</a:t>
            </a:r>
          </a:p>
          <a:p>
            <a:pPr lvl="1" rtl="0"/>
            <a:r>
              <a:rPr lang="en-US" b="0" i="0" u="none" strike="noStrike" baseline="0">
                <a:latin typeface="Segoe"/>
                <a:ea typeface="ＭＳ ゴシック"/>
              </a:rPr>
              <a:t>14.	Note the new finish date of the exception is now 5/28/2018.</a:t>
            </a:r>
          </a:p>
          <a:p>
            <a:pPr lvl="1" rtl="0"/>
            <a:r>
              <a:rPr lang="en-US" b="0" i="0" u="none" strike="noStrike" baseline="0">
                <a:latin typeface="Segoe"/>
                <a:ea typeface="ＭＳ ゴシック"/>
              </a:rPr>
              <a:t>15.	Click </a:t>
            </a:r>
            <a:r>
              <a:rPr lang="en-US" b="1" i="0" u="none" strike="noStrike" baseline="0">
                <a:latin typeface="Segoe"/>
                <a:ea typeface="ＭＳ ゴシック"/>
              </a:rPr>
              <a:t>OK </a:t>
            </a:r>
            <a:r>
              <a:rPr lang="en-US" b="0" i="0" u="none" strike="noStrike" baseline="0">
                <a:latin typeface="Segoe"/>
                <a:ea typeface="ＭＳ ゴシック"/>
              </a:rPr>
              <a:t>to close the Details dialog box, and then click </a:t>
            </a:r>
            <a:r>
              <a:rPr lang="en-US" b="1" i="0" u="none" strike="noStrike" baseline="0">
                <a:latin typeface="Segoe"/>
                <a:ea typeface="ＭＳ ゴシック"/>
              </a:rPr>
              <a:t>OK </a:t>
            </a:r>
            <a:r>
              <a:rPr lang="en-US" b="0" i="0" u="none" strike="noStrike" baseline="0">
                <a:latin typeface="Segoe"/>
                <a:ea typeface="ＭＳ ゴシック"/>
              </a:rPr>
              <a:t>to close the Change Working Time dialog box.</a:t>
            </a:r>
          </a:p>
          <a:p>
            <a:pPr lvl="1" rtl="0"/>
            <a:r>
              <a:rPr lang="en-US" b="0" i="0" u="none" strike="noStrike" baseline="0">
                <a:latin typeface="Segoe"/>
                <a:ea typeface="ＭＳ ゴシック"/>
              </a:rPr>
              <a:t>16.	</a:t>
            </a:r>
            <a:r>
              <a:rPr lang="en-US" b="1" i="0" u="none" strike="noStrike" baseline="0">
                <a:latin typeface="Segoe"/>
                <a:ea typeface="ＭＳ ゴシック"/>
              </a:rPr>
              <a:t>SAVE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a:t>
            </a:r>
            <a:r>
              <a:rPr lang="en-US" b="1" i="0" u="none" strike="noStrike" baseline="0">
                <a:latin typeface="Times New Roman"/>
                <a:ea typeface="ＭＳ ゴシック"/>
              </a:rPr>
              <a:t>.</a:t>
            </a:r>
            <a:r>
              <a:rPr lang="en-US" b="1" i="0" u="none" strike="noStrike" baseline="0">
                <a:latin typeface="Segoe"/>
                <a:ea typeface="ＭＳ ゴシック"/>
              </a:rPr>
              <a:t> LEAVE </a:t>
            </a:r>
            <a:r>
              <a:rPr lang="en-US" b="0" i="0" u="none" strike="noStrike" baseline="0">
                <a:latin typeface="Segoe"/>
                <a:ea typeface="ＭＳ ゴシック"/>
              </a:rPr>
              <a:t>the project schedule open to use in the next exercise</a:t>
            </a:r>
            <a:r>
              <a:rPr lang="en-US" b="0" i="0" u="none" strike="noStrike" baseline="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85199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have just defined the calendar for this project, as well as set up two exception days (holidays). </a:t>
            </a:r>
          </a:p>
          <a:p>
            <a:pPr lvl="0" rtl="0"/>
            <a:r>
              <a:rPr lang="en-US" b="0" i="0" u="none" strike="noStrike" baseline="0" dirty="0">
                <a:latin typeface="Segoe"/>
                <a:ea typeface="ＭＳ ゴシック"/>
              </a:rPr>
              <a:t>Exceptions can also be used to indicate additional time away from the project, such as company-wide training days or morale events. </a:t>
            </a:r>
          </a:p>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ＭＳ ゴシック"/>
              </a:rPr>
              <a:t>calendar </a:t>
            </a:r>
            <a:r>
              <a:rPr lang="en-US" b="0" i="0" u="none" strike="noStrike" baseline="0" dirty="0">
                <a:solidFill>
                  <a:srgbClr val="FF0000"/>
                </a:solidFill>
                <a:latin typeface="Segoe"/>
                <a:ea typeface="ＭＳ ゴシック"/>
              </a:rPr>
              <a:t>is a scheduling tool that determines the standard working time and nonworking time </a:t>
            </a:r>
            <a:r>
              <a:rPr lang="en-US" b="0" i="0" u="none" strike="noStrike" baseline="0" dirty="0">
                <a:latin typeface="Segoe"/>
                <a:ea typeface="ＭＳ ゴシック"/>
              </a:rPr>
              <a:t>(such as evening or holidays) for the project, resources, and tasks. </a:t>
            </a:r>
          </a:p>
          <a:p>
            <a:pPr lvl="0" rtl="0"/>
            <a:r>
              <a:rPr lang="en-US" b="0" i="0" u="none" strike="noStrike" baseline="0" dirty="0">
                <a:latin typeface="Segoe"/>
                <a:ea typeface="ＭＳ ゴシック"/>
              </a:rPr>
              <a:t>Calendars are used to determine how tasks and resources assigned to these tasks are scheduled. </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205312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100" b="0" i="0" u="none" strike="noStrike" baseline="0" dirty="0">
                <a:latin typeface="Segoe"/>
                <a:ea typeface="ＭＳ ゴシック"/>
              </a:rPr>
              <a:t>Project uses four types of calendars:</a:t>
            </a:r>
          </a:p>
          <a:p>
            <a:pPr marL="457200" lvl="0" indent="-457200" rtl="0">
              <a:buFont typeface="+mj-lt"/>
              <a:buAutoNum type="arabicPeriod"/>
            </a:pPr>
            <a:r>
              <a:rPr lang="en-US" sz="2100" b="0" i="0" u="none" strike="noStrike" baseline="0" dirty="0">
                <a:latin typeface="Segoe"/>
                <a:ea typeface="ＭＳ ゴシック"/>
              </a:rPr>
              <a:t>A </a:t>
            </a:r>
            <a:r>
              <a:rPr lang="en-US" sz="2100" b="1" i="1" u="none" strike="noStrike" baseline="0" dirty="0">
                <a:latin typeface="Segoe"/>
                <a:ea typeface="ＭＳ ゴシック"/>
              </a:rPr>
              <a:t>base calendar </a:t>
            </a:r>
            <a:r>
              <a:rPr lang="en-US" sz="2100" b="0" i="0" u="none" strike="noStrike" baseline="0" dirty="0">
                <a:latin typeface="Segoe"/>
                <a:ea typeface="ＭＳ ゴシック"/>
              </a:rPr>
              <a:t>specifies default working and nonworking times for a set of resources. It can serve as a project calendar or a task calendar. Microsoft Project provides three base calendars: Standard, 24-Hours, and Night Shift.</a:t>
            </a:r>
          </a:p>
          <a:p>
            <a:pPr marL="457200" lvl="0" indent="-457200" rtl="0">
              <a:buFont typeface="+mj-lt"/>
              <a:buAutoNum type="arabicPeriod"/>
            </a:pPr>
            <a:r>
              <a:rPr lang="en-US" sz="2100" b="0" i="0" u="none" strike="noStrike" baseline="0" dirty="0">
                <a:latin typeface="Segoe"/>
                <a:ea typeface="ＭＳ ゴシック"/>
              </a:rPr>
              <a:t>A </a:t>
            </a:r>
            <a:r>
              <a:rPr lang="en-US" sz="2100" b="1" i="1" u="none" strike="noStrike" baseline="0" dirty="0">
                <a:latin typeface="Segoe"/>
                <a:ea typeface="ＭＳ ゴシック"/>
              </a:rPr>
              <a:t>project calendar </a:t>
            </a:r>
            <a:r>
              <a:rPr lang="en-US" sz="2100" b="0" i="0" u="none" strike="noStrike" baseline="0" dirty="0">
                <a:latin typeface="Segoe"/>
                <a:ea typeface="ＭＳ ゴシック"/>
              </a:rPr>
              <a:t>is the base calendar that is used for an entire project. It defines the normal working and nonworking times.</a:t>
            </a:r>
          </a:p>
          <a:p>
            <a:pPr marL="457200" lvl="0" indent="-457200" rtl="0">
              <a:buFont typeface="+mj-lt"/>
              <a:buAutoNum type="arabicPeriod"/>
            </a:pPr>
            <a:r>
              <a:rPr lang="en-US" sz="2100" b="0" i="0" u="none" strike="noStrike" baseline="0" dirty="0">
                <a:latin typeface="Segoe"/>
                <a:ea typeface="ＭＳ ゴシック"/>
              </a:rPr>
              <a:t>A </a:t>
            </a:r>
            <a:r>
              <a:rPr lang="en-US" sz="2100" b="1" i="1" u="none" strike="noStrike" baseline="0" dirty="0">
                <a:latin typeface="Segoe"/>
                <a:ea typeface="ＭＳ ゴシック"/>
              </a:rPr>
              <a:t>resource calendar </a:t>
            </a:r>
            <a:r>
              <a:rPr lang="en-US" sz="2100" b="0" i="0" u="none" strike="noStrike" baseline="0" dirty="0">
                <a:latin typeface="Segoe"/>
                <a:ea typeface="ＭＳ ゴシック"/>
              </a:rPr>
              <a:t>defines working and nonworking times for an individual work resource.</a:t>
            </a:r>
          </a:p>
          <a:p>
            <a:pPr marL="457200" lvl="0" indent="-457200" rtl="0">
              <a:buFont typeface="+mj-lt"/>
              <a:buAutoNum type="arabicPeriod"/>
            </a:pPr>
            <a:r>
              <a:rPr lang="en-US" sz="2100" b="0" i="0" u="none" strike="noStrike" baseline="0" dirty="0">
                <a:latin typeface="Segoe"/>
                <a:ea typeface="ＭＳ ゴシック"/>
              </a:rPr>
              <a:t>A </a:t>
            </a:r>
            <a:r>
              <a:rPr lang="en-US" sz="2100" b="1" i="1" u="none" strike="noStrike" baseline="0" dirty="0">
                <a:latin typeface="Segoe"/>
                <a:ea typeface="ＭＳ ゴシック"/>
              </a:rPr>
              <a:t>task calendar </a:t>
            </a:r>
            <a:r>
              <a:rPr lang="en-US" sz="2100" b="0" i="0" u="none" strike="noStrike" baseline="0" dirty="0">
                <a:latin typeface="Segoe"/>
                <a:ea typeface="ＭＳ ゴシック"/>
              </a:rPr>
              <a:t>is the base calendar you can use for individual tasks to manage the scheduling of these tasks. A task calendar defines working and nonworking times for a task, regardless of the settings in the project calendar.</a:t>
            </a:r>
            <a:endParaRPr lang="en-US" sz="2100"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25471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Define the Project Calendar</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Base calendars can be created and assigned to a project, a resource, or a task. </a:t>
            </a:r>
          </a:p>
          <a:p>
            <a:pPr lvl="0" rtl="0"/>
            <a:r>
              <a:rPr lang="en-US" b="0" i="0" u="none" strike="noStrike" baseline="0" dirty="0">
                <a:latin typeface="Segoe"/>
                <a:ea typeface="ＭＳ ゴシック"/>
              </a:rPr>
              <a:t>Project, resource, and task calendars are used in scheduling tasks. </a:t>
            </a:r>
          </a:p>
          <a:p>
            <a:pPr lvl="0" rtl="0"/>
            <a:r>
              <a:rPr lang="en-US" b="0" i="0" u="none" strike="noStrike" baseline="0" dirty="0">
                <a:latin typeface="Segoe"/>
                <a:ea typeface="ＭＳ ゴシック"/>
              </a:rPr>
              <a:t>If resources are assigned to tasks, the task is scheduled based upon the resource calendar</a:t>
            </a:r>
            <a:r>
              <a:rPr lang="en-US" b="0" i="0" u="none" strike="noStrike" baseline="0" dirty="0">
                <a:latin typeface="Times New Roman"/>
                <a:ea typeface="ＭＳ ゴシック"/>
              </a:rPr>
              <a:t>.</a:t>
            </a:r>
            <a:r>
              <a:rPr lang="en-US" b="0" i="0" u="none" strike="noStrike" baseline="0" dirty="0">
                <a:latin typeface="Segoe"/>
                <a:ea typeface="ＭＳ ゴシック"/>
              </a:rPr>
              <a:t> </a:t>
            </a:r>
          </a:p>
          <a:p>
            <a:pPr lvl="0" rtl="0"/>
            <a:r>
              <a:rPr lang="en-US" b="0" i="0" u="none" strike="noStrike" baseline="0" dirty="0">
                <a:solidFill>
                  <a:srgbClr val="FF0000"/>
                </a:solidFill>
                <a:latin typeface="Segoe"/>
                <a:ea typeface="ＭＳ ゴシック"/>
              </a:rPr>
              <a:t>If a task calendar is used to schedule a task and the resources assigned do not work during the task calendar’s working hours, you will receive a warning about an assignment mismatch</a:t>
            </a:r>
            <a:r>
              <a:rPr lang="en-US" b="0" i="0" u="none" strike="noStrike" baseline="0" dirty="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432028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Entering Tasks and Task Details</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000" b="1" i="1" u="none" strike="noStrike" baseline="0" dirty="0">
                <a:solidFill>
                  <a:srgbClr val="FF0000"/>
                </a:solidFill>
                <a:latin typeface="Segoe"/>
                <a:ea typeface="Adobe Garamond Pro"/>
              </a:rPr>
              <a:t>Tasks </a:t>
            </a:r>
            <a:r>
              <a:rPr lang="en-US" sz="2000" b="0" i="0" u="none" strike="noStrike" baseline="0" dirty="0">
                <a:solidFill>
                  <a:srgbClr val="FF0000"/>
                </a:solidFill>
                <a:latin typeface="Segoe"/>
                <a:ea typeface="ＭＳ ゴシック"/>
              </a:rPr>
              <a:t>represent the actual individual work activities that must be completed to accomplish a project’s final goal, or </a:t>
            </a:r>
            <a:r>
              <a:rPr lang="en-US" sz="2000" b="1" i="1" u="none" strike="noStrike" baseline="0" dirty="0">
                <a:solidFill>
                  <a:srgbClr val="FF0000"/>
                </a:solidFill>
                <a:latin typeface="Segoe"/>
                <a:ea typeface="Adobe Garamond Pro"/>
              </a:rPr>
              <a:t>deliverable</a:t>
            </a:r>
            <a:r>
              <a:rPr lang="en-US" sz="2000" b="0" i="0" u="none" strike="noStrike" baseline="0" dirty="0">
                <a:latin typeface="Times New Roman"/>
                <a:ea typeface="ＭＳ ゴシック"/>
              </a:rPr>
              <a:t>.</a:t>
            </a:r>
            <a:r>
              <a:rPr lang="en-US" sz="2000" b="0" i="0" u="none" strike="noStrike" baseline="0" dirty="0">
                <a:latin typeface="Segoe"/>
                <a:ea typeface="ＭＳ ゴシック"/>
              </a:rPr>
              <a:t> </a:t>
            </a:r>
          </a:p>
          <a:p>
            <a:pPr lvl="0" rtl="0"/>
            <a:r>
              <a:rPr lang="en-US" sz="2000" b="0" i="0" u="none" strike="noStrike" baseline="0" dirty="0">
                <a:latin typeface="Segoe"/>
                <a:ea typeface="ＭＳ ゴシック"/>
              </a:rPr>
              <a:t>In Microsoft Project, the tasks you define contain the details about each activity or event that must occur in order for your project to be completed. </a:t>
            </a:r>
          </a:p>
          <a:p>
            <a:pPr lvl="0" rtl="0"/>
            <a:r>
              <a:rPr lang="en-US" sz="2000" b="0" i="0" u="none" strike="noStrike" baseline="0" dirty="0">
                <a:latin typeface="Segoe"/>
                <a:ea typeface="ＭＳ ゴシック"/>
              </a:rPr>
              <a:t>These details include the order and duration of tasks, critical tasks, and resource requirements.</a:t>
            </a:r>
          </a:p>
          <a:p>
            <a:pPr lvl="0" rtl="0"/>
            <a:r>
              <a:rPr lang="en-US" sz="2000" b="0" i="0" u="none" strike="noStrike" baseline="0" dirty="0">
                <a:latin typeface="Segoe"/>
                <a:ea typeface="ＭＳ ゴシック"/>
              </a:rPr>
              <a:t>Once you have created and saved a new project schedule and defined the project’s working times, you can begin to enter tasks. Tasks are the most basic building blocks of any project schedule. </a:t>
            </a:r>
          </a:p>
          <a:p>
            <a:pPr lvl="0" rtl="0"/>
            <a:r>
              <a:rPr lang="en-US" sz="2000" b="0" i="0" u="none" strike="noStrike" baseline="0" dirty="0">
                <a:latin typeface="Segoe"/>
                <a:ea typeface="ＭＳ ゴシック"/>
              </a:rPr>
              <a:t>In this exercise, you will enter a single task in each row of the Entry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2820119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Software Orientation</a:t>
            </a:r>
            <a:endParaRPr lang="en-US"/>
          </a:p>
        </p:txBody>
      </p:sp>
      <p:sp>
        <p:nvSpPr>
          <p:cNvPr id="3" name="Content Placeholder 2"/>
          <p:cNvSpPr>
            <a:spLocks noGrp="1"/>
          </p:cNvSpPr>
          <p:nvPr>
            <p:ph idx="1"/>
          </p:nvPr>
        </p:nvSpPr>
        <p:spPr/>
        <p:txBody>
          <a:bodyPr/>
          <a:lstStyle/>
          <a:p>
            <a:pPr lvl="0">
              <a:buClr>
                <a:srgbClr val="009E49"/>
              </a:buClr>
            </a:pPr>
            <a:r>
              <a:rPr lang="en-US" dirty="0">
                <a:latin typeface="Segoe"/>
                <a:ea typeface="ＭＳ ゴシック"/>
              </a:rPr>
              <a:t>The most widely used view is the </a:t>
            </a:r>
            <a:r>
              <a:rPr lang="en-US" dirty="0">
                <a:solidFill>
                  <a:srgbClr val="FF0000"/>
                </a:solidFill>
                <a:latin typeface="Segoe"/>
                <a:ea typeface="ＭＳ ゴシック"/>
              </a:rPr>
              <a:t>Gantt Chart view </a:t>
            </a:r>
            <a:r>
              <a:rPr lang="en-US" dirty="0">
                <a:latin typeface="Segoe"/>
                <a:ea typeface="ＭＳ ゴシック"/>
              </a:rPr>
              <a:t>as shown in the figure below. This view displays various task data as well as a graphical display of how the project is currently scheduled.</a:t>
            </a:r>
            <a:endParaRPr lang="en-US" dirty="0">
              <a:latin typeface="AGaramond-RegularSC"/>
              <a:ea typeface="ＭＳ ゴシック"/>
            </a:endParaRP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a:t>
            </a:fld>
            <a:endParaRPr lang="en-US" dirty="0"/>
          </a:p>
        </p:txBody>
      </p:sp>
      <p:pic>
        <p:nvPicPr>
          <p:cNvPr id="7" name="Picture 6" descr="01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447800"/>
            <a:ext cx="7696200" cy="4816206"/>
          </a:xfrm>
          <a:prstGeom prst="rect">
            <a:avLst/>
          </a:prstGeom>
        </p:spPr>
      </p:pic>
    </p:spTree>
    <p:extLst>
      <p:ext uri="{BB962C8B-B14F-4D97-AF65-F5344CB8AC3E}">
        <p14:creationId xmlns:p14="http://schemas.microsoft.com/office/powerpoint/2010/main" val="20195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AbsaraOT"/>
              </a:rPr>
              <a:t>1.	</a:t>
            </a:r>
            <a:r>
              <a:rPr lang="en-US" b="0" i="0" u="none" strike="noStrike" baseline="0">
                <a:latin typeface="Segoe"/>
                <a:ea typeface="ＭＳ ゴシック"/>
              </a:rPr>
              <a:t>Click the </a:t>
            </a:r>
            <a:r>
              <a:rPr lang="en-US" b="1" i="0" u="none" strike="noStrike" baseline="0">
                <a:latin typeface="Segoe"/>
                <a:ea typeface="ＭＳ ゴシック"/>
              </a:rPr>
              <a:t>first blank cell </a:t>
            </a:r>
            <a:r>
              <a:rPr lang="en-US" b="0" i="0" u="none" strike="noStrike" baseline="0">
                <a:latin typeface="Segoe"/>
                <a:ea typeface="ＭＳ ゴシック"/>
              </a:rPr>
              <a:t>directly below the Task Name column heading.</a:t>
            </a:r>
          </a:p>
          <a:p>
            <a:pPr lvl="1" rtl="0"/>
            <a:r>
              <a:rPr lang="en-US" b="0" i="0" u="none" strike="noStrike" baseline="0">
                <a:latin typeface="Segoe"/>
                <a:ea typeface="ＭＳ ゴシック"/>
              </a:rPr>
              <a:t>2.	Type </a:t>
            </a:r>
            <a:r>
              <a:rPr lang="en-US" b="1" i="0" u="none" strike="noStrike" baseline="0">
                <a:latin typeface="Segoe"/>
                <a:ea typeface="ＭＳ ゴシック"/>
              </a:rPr>
              <a:t>Review screenplay </a:t>
            </a:r>
            <a:r>
              <a:rPr lang="en-US" b="0" i="0" u="none" strike="noStrike" baseline="0">
                <a:latin typeface="Segoe"/>
                <a:ea typeface="ＭＳ ゴシック"/>
              </a:rPr>
              <a:t>and press </a:t>
            </a:r>
            <a:r>
              <a:rPr lang="en-US" b="1" i="0" u="none" strike="noStrike" baseline="0">
                <a:latin typeface="Segoe"/>
                <a:ea typeface="ＭＳ ゴシック"/>
              </a:rPr>
              <a:t>Enter</a:t>
            </a:r>
            <a:r>
              <a:rPr lang="en-US" b="0" i="0" u="none" strike="noStrike" baseline="0">
                <a:latin typeface="Times New Roman"/>
                <a:ea typeface="ＭＳ ゴシック"/>
              </a:rPr>
              <a:t>.</a:t>
            </a:r>
            <a:r>
              <a:rPr lang="en-US" b="0" i="0" u="none" strike="noStrike" baseline="0">
                <a:latin typeface="Segoe"/>
                <a:ea typeface="ＭＳ ゴシック"/>
              </a:rPr>
              <a:t> Your screen should look similar to the figure below.</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011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3733800"/>
            <a:ext cx="6526985" cy="2798445"/>
          </a:xfrm>
          <a:prstGeom prst="rect">
            <a:avLst/>
          </a:prstGeom>
        </p:spPr>
      </p:pic>
    </p:spTree>
    <p:extLst>
      <p:ext uri="{BB962C8B-B14F-4D97-AF65-F5344CB8AC3E}">
        <p14:creationId xmlns:p14="http://schemas.microsoft.com/office/powerpoint/2010/main" val="3046062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3.	Enter the following task names below the Review screenplay task name. Press </a:t>
            </a:r>
            <a:r>
              <a:rPr lang="en-US" b="1" i="0" u="none" strike="noStrike" baseline="0" dirty="0">
                <a:latin typeface="Segoe"/>
                <a:ea typeface="ＭＳ ゴシック"/>
              </a:rPr>
              <a:t>Enter</a:t>
            </a:r>
            <a:r>
              <a:rPr lang="en-US" b="0" i="0" u="none" strike="noStrike" baseline="0" dirty="0">
                <a:latin typeface="Segoe"/>
                <a:ea typeface="ＭＳ ゴシック"/>
              </a:rPr>
              <a:t> after each task name.</a:t>
            </a:r>
          </a:p>
          <a:p>
            <a:pPr lvl="0" rtl="0"/>
            <a:r>
              <a:rPr lang="en-US" b="1" i="0" u="none" strike="noStrike" baseline="0" dirty="0">
                <a:latin typeface="Segoe"/>
                <a:ea typeface="ＭＳ ゴシック"/>
              </a:rPr>
              <a:t>Develop scene blocking and schedule Develop production layouts</a:t>
            </a:r>
          </a:p>
          <a:p>
            <a:pPr lvl="0" rtl="0"/>
            <a:r>
              <a:rPr lang="en-US" b="1" i="0" u="none" strike="noStrike" baseline="0" dirty="0">
                <a:latin typeface="Segoe"/>
                <a:ea typeface="ＭＳ ゴシック"/>
              </a:rPr>
              <a:t>Identify and reserve locations Book musicians</a:t>
            </a:r>
          </a:p>
          <a:p>
            <a:pPr lvl="0" rtl="0"/>
            <a:r>
              <a:rPr lang="en-US" b="1" i="0" u="none" strike="noStrike" baseline="0" dirty="0">
                <a:latin typeface="Segoe"/>
                <a:ea typeface="ＭＳ ゴシック"/>
              </a:rPr>
              <a:t>Book dancers</a:t>
            </a:r>
          </a:p>
          <a:p>
            <a:pPr lvl="0" rtl="0"/>
            <a:r>
              <a:rPr lang="en-US" b="1" i="0" u="none" strike="noStrike" baseline="0" dirty="0">
                <a:latin typeface="Segoe"/>
                <a:ea typeface="ＭＳ ゴシック"/>
              </a:rPr>
              <a:t>Reserve audio recording equipment Reserve video recording equipment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
        <p:nvSpPr>
          <p:cNvPr id="7" name="TextBox 6"/>
          <p:cNvSpPr txBox="1"/>
          <p:nvPr/>
        </p:nvSpPr>
        <p:spPr>
          <a:xfrm>
            <a:off x="1752600" y="4953000"/>
            <a:ext cx="3954993" cy="369332"/>
          </a:xfrm>
          <a:prstGeom prst="rect">
            <a:avLst/>
          </a:prstGeom>
          <a:noFill/>
        </p:spPr>
        <p:txBody>
          <a:bodyPr wrap="none" rtlCol="0">
            <a:spAutoFit/>
          </a:bodyPr>
          <a:lstStyle/>
          <a:p>
            <a:r>
              <a:rPr lang="en-US" dirty="0">
                <a:solidFill>
                  <a:srgbClr val="FF0000"/>
                </a:solidFill>
              </a:rPr>
              <a:t>Typos are OK in this sort of exercise.</a:t>
            </a:r>
          </a:p>
        </p:txBody>
      </p:sp>
    </p:spTree>
    <p:extLst>
      <p:ext uri="{BB962C8B-B14F-4D97-AF65-F5344CB8AC3E}">
        <p14:creationId xmlns:p14="http://schemas.microsoft.com/office/powerpoint/2010/main" val="1346109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a:xfrm>
            <a:off x="457200" y="1524000"/>
            <a:ext cx="4572000" cy="4953000"/>
          </a:xfrm>
        </p:spPr>
        <p:txBody>
          <a:bodyPr/>
          <a:lstStyle/>
          <a:p>
            <a:pPr lvl="1" rtl="0"/>
            <a:r>
              <a:rPr lang="en-US" b="0" i="0" u="none" strike="noStrike" baseline="0" dirty="0">
                <a:latin typeface="Segoe"/>
                <a:ea typeface="ＭＳ ゴシック"/>
              </a:rPr>
              <a:t>4.	As you enter new tasks, you will note that each cell </a:t>
            </a:r>
            <a:r>
              <a:rPr lang="en-US" b="0" i="0" u="none" strike="noStrike" baseline="0" dirty="0">
                <a:solidFill>
                  <a:srgbClr val="FF0000"/>
                </a:solidFill>
                <a:latin typeface="Segoe"/>
                <a:ea typeface="ＭＳ ゴシック"/>
              </a:rPr>
              <a:t>automatically wraps </a:t>
            </a:r>
            <a:r>
              <a:rPr lang="en-US" b="0" i="0" u="none" strike="noStrike" baseline="0" dirty="0">
                <a:latin typeface="Segoe"/>
                <a:ea typeface="ＭＳ ゴシック"/>
              </a:rPr>
              <a:t>the text. Your screen should look similar to the figure at right.</a:t>
            </a:r>
          </a:p>
          <a:p>
            <a:pPr lvl="1" rtl="0"/>
            <a:r>
              <a:rPr lang="en-US" b="0" i="0" u="none" strike="noStrike" baseline="0" dirty="0">
                <a:latin typeface="Segoe"/>
                <a:ea typeface="ＭＳ ゴシック"/>
              </a:rPr>
              <a:t>5.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a:t>
            </a:r>
            <a:r>
              <a:rPr lang="en-US" b="1" i="0" u="none" strike="noStrike" baseline="0" dirty="0">
                <a:latin typeface="Times New Roman"/>
                <a:ea typeface="ＭＳ ゴシック"/>
              </a:rPr>
              <a:t>.</a:t>
            </a:r>
            <a:r>
              <a:rPr lang="en-US" b="1" i="0" u="none" strike="noStrike" baseline="0" dirty="0">
                <a:latin typeface="Segoe"/>
                <a:ea typeface="ＭＳ ゴシック"/>
              </a:rPr>
              <a:t> LEAVE </a:t>
            </a:r>
            <a:r>
              <a:rPr lang="en-US" b="0" i="0" u="none" strike="noStrike" baseline="0" dirty="0">
                <a:latin typeface="Segoe"/>
                <a:ea typeface="ＭＳ ゴシック"/>
              </a:rPr>
              <a:t>the project schedule open to use in the </a:t>
            </a:r>
            <a:br>
              <a:rPr lang="en-US" b="0" i="0" u="none" strike="noStrike" baseline="0" dirty="0">
                <a:latin typeface="Segoe"/>
                <a:ea typeface="ＭＳ ゴシック"/>
              </a:rPr>
            </a:br>
            <a:r>
              <a:rPr lang="en-US" b="0" i="0" u="none" strike="noStrike" baseline="0" dirty="0">
                <a:latin typeface="Segoe"/>
                <a:ea typeface="ＭＳ ゴシック"/>
              </a:rPr>
              <a:t>next exercise</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119.png"/>
          <p:cNvPicPr>
            <a:picLocks noChangeAspect="1"/>
          </p:cNvPicPr>
          <p:nvPr/>
        </p:nvPicPr>
        <p:blipFill rotWithShape="1">
          <a:blip r:embed="rId2" cstate="print">
            <a:extLst>
              <a:ext uri="{28A0092B-C50C-407E-A947-70E740481C1C}">
                <a14:useLocalDpi xmlns:a14="http://schemas.microsoft.com/office/drawing/2010/main" val="0"/>
              </a:ext>
            </a:extLst>
          </a:blip>
          <a:srcRect r="40169"/>
          <a:stretch/>
        </p:blipFill>
        <p:spPr>
          <a:xfrm>
            <a:off x="5095112" y="1638300"/>
            <a:ext cx="3573216" cy="4610100"/>
          </a:xfrm>
          <a:prstGeom prst="rect">
            <a:avLst/>
          </a:prstGeom>
        </p:spPr>
      </p:pic>
    </p:spTree>
    <p:extLst>
      <p:ext uri="{BB962C8B-B14F-4D97-AF65-F5344CB8AC3E}">
        <p14:creationId xmlns:p14="http://schemas.microsoft.com/office/powerpoint/2010/main" val="2756863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have just added eight tasks to your project schedule. </a:t>
            </a:r>
          </a:p>
          <a:p>
            <a:pPr lvl="0" rtl="0"/>
            <a:r>
              <a:rPr lang="en-US" b="0" i="0" u="none" strike="noStrike" baseline="0" dirty="0">
                <a:latin typeface="Segoe"/>
                <a:ea typeface="ＭＳ ゴシック"/>
              </a:rPr>
              <a:t>Note that as you entered a task on each row of the Entry table, Microsoft Project assigned a </a:t>
            </a:r>
            <a:r>
              <a:rPr lang="en-US" b="0" i="0" u="none" strike="noStrike" baseline="0" dirty="0">
                <a:solidFill>
                  <a:srgbClr val="FF0000"/>
                </a:solidFill>
                <a:latin typeface="Segoe"/>
                <a:ea typeface="ＭＳ ゴシック"/>
              </a:rPr>
              <a:t>Task ID </a:t>
            </a:r>
            <a:r>
              <a:rPr lang="en-US" b="0" i="0" u="none" strike="noStrike" baseline="0" dirty="0">
                <a:latin typeface="Segoe"/>
                <a:ea typeface="ＭＳ ゴシック"/>
              </a:rPr>
              <a:t>(see previous slide). </a:t>
            </a:r>
          </a:p>
          <a:p>
            <a:pPr lvl="0" rtl="0"/>
            <a:r>
              <a:rPr lang="en-US" b="0" i="0" u="none" strike="noStrike" baseline="0" dirty="0">
                <a:latin typeface="Segoe"/>
                <a:ea typeface="ＭＳ ゴシック"/>
              </a:rPr>
              <a:t>The </a:t>
            </a:r>
            <a:r>
              <a:rPr lang="en-US" b="1" i="1" u="none" strike="noStrike" baseline="0" dirty="0">
                <a:latin typeface="Segoe"/>
                <a:ea typeface="Adobe Garamond Pro"/>
              </a:rPr>
              <a:t>Task ID </a:t>
            </a:r>
            <a:r>
              <a:rPr lang="en-US" b="0" i="0" u="none" strike="noStrike" baseline="0" dirty="0">
                <a:latin typeface="Segoe"/>
                <a:ea typeface="ＭＳ ゴシック"/>
              </a:rPr>
              <a:t>(sometimes simply referred to as ID) is a unique number that is assigned to each task in the project. </a:t>
            </a:r>
          </a:p>
          <a:p>
            <a:pPr lvl="0" rtl="0"/>
            <a:r>
              <a:rPr lang="en-US" b="0" i="0" u="none" strike="noStrike" baseline="0" dirty="0">
                <a:latin typeface="Segoe"/>
                <a:ea typeface="ＭＳ ゴシック"/>
              </a:rPr>
              <a:t>It appears on the left side of the task’s row.</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105273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 </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dirty="0">
                <a:latin typeface="Segoe"/>
                <a:ea typeface="ＭＳ ゴシック"/>
              </a:rPr>
              <a:t>Project uses standard values of minutes and hours for durations: one minute equals 60 seconds, and one hour equals 60 minutes. </a:t>
            </a:r>
          </a:p>
          <a:p>
            <a:pPr lvl="0" rtl="0"/>
            <a:r>
              <a:rPr lang="en-US" sz="2000" b="0" i="0" u="none" strike="noStrike" baseline="0" dirty="0">
                <a:latin typeface="Segoe"/>
                <a:ea typeface="ＭＳ ゴシック"/>
              </a:rPr>
              <a:t>However</a:t>
            </a:r>
            <a:r>
              <a:rPr lang="en-US" sz="2000" b="0" i="0" u="none" strike="noStrike" baseline="0" dirty="0">
                <a:latin typeface="Times New Roman"/>
                <a:ea typeface="ＭＳ ゴシック"/>
              </a:rPr>
              <a:t>,</a:t>
            </a:r>
            <a:r>
              <a:rPr lang="en-US" sz="2000" b="0" i="0" u="none" strike="noStrike" baseline="0" dirty="0">
                <a:latin typeface="Segoe"/>
                <a:ea typeface="ＭＳ ゴシック"/>
              </a:rPr>
              <a:t> you can define the duration of days, weeks, and months for your project. </a:t>
            </a:r>
          </a:p>
          <a:p>
            <a:pPr lvl="0" rtl="0"/>
            <a:r>
              <a:rPr lang="en-US" sz="2000" b="0" i="0" u="none" strike="noStrike" baseline="0" dirty="0">
                <a:latin typeface="Segoe"/>
                <a:ea typeface="ＭＳ ゴシック"/>
              </a:rPr>
              <a:t>Click the </a:t>
            </a:r>
            <a:r>
              <a:rPr lang="en-US" sz="2000" b="1" i="0" u="none" strike="noStrike" baseline="0" dirty="0">
                <a:solidFill>
                  <a:srgbClr val="FF0000"/>
                </a:solidFill>
                <a:latin typeface="Segoe"/>
                <a:ea typeface="ＭＳ ゴシック"/>
              </a:rPr>
              <a:t>File </a:t>
            </a:r>
            <a:r>
              <a:rPr lang="en-US" sz="2000" b="0" i="0" u="none" strike="noStrike" baseline="0" dirty="0">
                <a:latin typeface="Segoe"/>
                <a:ea typeface="ＭＳ ゴシック"/>
              </a:rPr>
              <a:t>tab</a:t>
            </a:r>
            <a:r>
              <a:rPr lang="en-US" sz="2000" b="0" i="0" u="none" strike="noStrike" baseline="0" dirty="0">
                <a:latin typeface="Times New Roman"/>
                <a:ea typeface="ＭＳ ゴシック"/>
              </a:rPr>
              <a:t>,</a:t>
            </a:r>
            <a:r>
              <a:rPr lang="en-US" sz="2000" b="0" i="0" u="none" strike="noStrike" baseline="0" dirty="0">
                <a:latin typeface="Segoe"/>
                <a:ea typeface="ＭＳ ゴシック"/>
              </a:rPr>
              <a:t> select </a:t>
            </a:r>
            <a:r>
              <a:rPr lang="en-US" sz="2000" b="1" i="0" u="none" strike="noStrike" baseline="0" dirty="0">
                <a:solidFill>
                  <a:srgbClr val="FF0000"/>
                </a:solidFill>
                <a:latin typeface="Segoe"/>
                <a:ea typeface="ＭＳ ゴシック"/>
              </a:rPr>
              <a:t>Options</a:t>
            </a:r>
            <a:r>
              <a:rPr lang="en-US" sz="2000" b="0" i="0" u="none" strike="noStrike" baseline="0" dirty="0">
                <a:latin typeface="Times New Roman"/>
                <a:ea typeface="ＭＳ ゴシック"/>
              </a:rPr>
              <a:t>,</a:t>
            </a:r>
            <a:r>
              <a:rPr lang="en-US" sz="2000" b="0" i="0" u="none" strike="noStrike" baseline="0" dirty="0">
                <a:latin typeface="Segoe"/>
                <a:ea typeface="ＭＳ ゴシック"/>
              </a:rPr>
              <a:t> then click the </a:t>
            </a:r>
            <a:r>
              <a:rPr lang="en-US" sz="2000" b="1" i="0" u="none" strike="noStrike" baseline="0" dirty="0">
                <a:solidFill>
                  <a:srgbClr val="FF0000"/>
                </a:solidFill>
                <a:latin typeface="Segoe"/>
                <a:ea typeface="ＭＳ ゴシック"/>
              </a:rPr>
              <a:t>Schedule </a:t>
            </a:r>
            <a:r>
              <a:rPr lang="en-US" sz="2000" b="0" i="0" u="none" strike="noStrike" baseline="0" dirty="0">
                <a:latin typeface="Segoe"/>
                <a:ea typeface="ＭＳ ゴシック"/>
              </a:rPr>
              <a:t>option, and look under </a:t>
            </a:r>
            <a:r>
              <a:rPr lang="en-US" sz="2000" b="1" i="0" u="none" strike="noStrike" baseline="0" dirty="0">
                <a:solidFill>
                  <a:srgbClr val="FF0000"/>
                </a:solidFill>
                <a:latin typeface="Segoe"/>
                <a:ea typeface="ＭＳ ゴシック"/>
              </a:rPr>
              <a:t>Calendar options for this project</a:t>
            </a:r>
            <a:r>
              <a:rPr lang="en-US" sz="2000" b="0" i="0" u="none" strike="noStrike" baseline="0" dirty="0">
                <a:latin typeface="Segoe"/>
                <a:ea typeface="ＭＳ ゴシック"/>
              </a:rPr>
              <a:t>: See figure below.</a:t>
            </a:r>
            <a:endParaRPr lang="en-US" sz="2000"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12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657600"/>
            <a:ext cx="6070600" cy="2499659"/>
          </a:xfrm>
          <a:prstGeom prst="rect">
            <a:avLst/>
          </a:prstGeom>
        </p:spPr>
      </p:pic>
    </p:spTree>
    <p:extLst>
      <p:ext uri="{BB962C8B-B14F-4D97-AF65-F5344CB8AC3E}">
        <p14:creationId xmlns:p14="http://schemas.microsoft.com/office/powerpoint/2010/main" val="3380781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 </a:t>
            </a:r>
            <a:endParaRPr lang="en-US" b="0" i="0" u="none" strike="noStrike" baseline="0">
              <a:solidFill>
                <a:srgbClr val="009E49"/>
              </a:solidFill>
              <a:latin typeface="Frutiger-BlackC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10" name="Picture 9" descr="table01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 y="1676400"/>
            <a:ext cx="8216900" cy="3524406"/>
          </a:xfrm>
          <a:prstGeom prst="rect">
            <a:avLst/>
          </a:prstGeom>
        </p:spPr>
      </p:pic>
      <p:sp>
        <p:nvSpPr>
          <p:cNvPr id="8" name="Rounded Rectangle 7"/>
          <p:cNvSpPr/>
          <p:nvPr/>
        </p:nvSpPr>
        <p:spPr bwMode="auto">
          <a:xfrm>
            <a:off x="762000" y="2057400"/>
            <a:ext cx="1905000" cy="28956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61291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Entering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 task’s </a:t>
            </a:r>
            <a:r>
              <a:rPr lang="en-US" b="1" i="1" u="none" strike="noStrike" baseline="0" dirty="0">
                <a:solidFill>
                  <a:srgbClr val="FF0000"/>
                </a:solidFill>
                <a:latin typeface="Segoe"/>
                <a:ea typeface="Adobe Garamond Pro"/>
              </a:rPr>
              <a:t>duration</a:t>
            </a:r>
            <a:r>
              <a:rPr lang="en-US" b="1" i="1" u="none" strike="noStrike" baseline="0" dirty="0">
                <a:latin typeface="Segoe"/>
                <a:ea typeface="Adobe Garamond Pro"/>
              </a:rPr>
              <a:t> </a:t>
            </a:r>
            <a:r>
              <a:rPr lang="en-US" b="0" i="0" u="none" strike="noStrike" baseline="0" dirty="0">
                <a:latin typeface="Segoe"/>
                <a:ea typeface="ＭＳ ゴシック"/>
              </a:rPr>
              <a:t>is the </a:t>
            </a:r>
            <a:r>
              <a:rPr lang="en-US" b="0" i="0" u="none" strike="noStrike" baseline="0" dirty="0">
                <a:solidFill>
                  <a:srgbClr val="FF0000"/>
                </a:solidFill>
                <a:latin typeface="Segoe"/>
                <a:ea typeface="ＭＳ ゴシック"/>
              </a:rPr>
              <a:t>amount of working time </a:t>
            </a:r>
            <a:r>
              <a:rPr lang="en-US" b="0" i="0" u="none" strike="noStrike" baseline="0" dirty="0">
                <a:latin typeface="Segoe"/>
                <a:ea typeface="ＭＳ ゴシック"/>
              </a:rPr>
              <a:t>required to complete a task. </a:t>
            </a:r>
          </a:p>
          <a:p>
            <a:pPr lvl="0" rtl="0"/>
            <a:r>
              <a:rPr lang="en-US" b="0" i="0" u="none" strike="noStrike" baseline="0" dirty="0">
                <a:latin typeface="Segoe"/>
                <a:ea typeface="ＭＳ ゴシック"/>
              </a:rPr>
              <a:t>Because different tasks usually take different amounts of time to complete, each task is assigned a separate duration. </a:t>
            </a:r>
          </a:p>
          <a:p>
            <a:pPr lvl="0" rtl="0"/>
            <a:r>
              <a:rPr lang="en-US" b="0" i="0" u="none" strike="noStrike" baseline="0" dirty="0">
                <a:solidFill>
                  <a:srgbClr val="FF0000"/>
                </a:solidFill>
                <a:latin typeface="Segoe"/>
                <a:ea typeface="ＭＳ ゴシック"/>
              </a:rPr>
              <a:t>Do not confuse duration with elapsed time or work effort</a:t>
            </a:r>
            <a:r>
              <a:rPr lang="en-US" b="0" i="0" u="none" strike="noStrike" baseline="0" dirty="0">
                <a:latin typeface="Segoe"/>
                <a:ea typeface="ＭＳ ゴシック"/>
              </a:rPr>
              <a:t>. For example, a task’s duration may be two weeks but only 20 hours of effort to complete. </a:t>
            </a:r>
          </a:p>
          <a:p>
            <a:pPr lvl="0" rtl="0"/>
            <a:r>
              <a:rPr lang="en-US" b="0" i="0" u="none" strike="noStrike" baseline="0" dirty="0">
                <a:latin typeface="Segoe"/>
                <a:ea typeface="ＭＳ ゴシック"/>
              </a:rPr>
              <a:t>By contrast, a task can have four work resources assigned and equate to 24 hours of effort in a single, eight-hour work day.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447614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Manual Scheduling mode, the user can enter either a specified duration or an approximate duration. An approximate duration is something like “about two days”. This applies to start dates and finish dates as well.</a:t>
            </a:r>
          </a:p>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Click the first </a:t>
            </a:r>
            <a:r>
              <a:rPr lang="en-US" b="1" i="0" u="none" strike="noStrike" baseline="0">
                <a:latin typeface="Segoe"/>
                <a:ea typeface="ＭＳ ゴシック"/>
              </a:rPr>
              <a:t>cell </a:t>
            </a:r>
            <a:r>
              <a:rPr lang="en-US" b="0" i="0" u="none" strike="noStrike" baseline="0">
                <a:latin typeface="Segoe"/>
                <a:ea typeface="ＭＳ ゴシック"/>
              </a:rPr>
              <a:t>in the Duration column next to the task 1, </a:t>
            </a:r>
            <a:r>
              <a:rPr lang="en-US" b="1" i="0" u="none" strike="noStrike" baseline="0">
                <a:latin typeface="Segoe"/>
                <a:ea typeface="ＭＳ ゴシック"/>
              </a:rPr>
              <a:t>Review screenplay</a:t>
            </a:r>
            <a:r>
              <a:rPr lang="en-US" b="0" i="0" u="none" strike="noStrike" baseline="0">
                <a:latin typeface="Times New Roman"/>
                <a:ea typeface="ＭＳ ゴシック"/>
              </a:rPr>
              <a:t>.</a:t>
            </a:r>
            <a:r>
              <a:rPr lang="en-US" b="0" i="0" u="none" strike="noStrike" baseline="0">
                <a:latin typeface="Segoe"/>
                <a:ea typeface="ＭＳ ゴシック"/>
              </a:rPr>
              <a:t> The Duration field for task 1 is selected.</a:t>
            </a:r>
          </a:p>
          <a:p>
            <a:pPr lvl="1" rtl="0"/>
            <a:r>
              <a:rPr lang="en-US" b="0" i="0" u="none" strike="noStrike" baseline="0">
                <a:latin typeface="Segoe"/>
                <a:ea typeface="ＭＳ ゴシック"/>
              </a:rPr>
              <a:t>2.	Type </a:t>
            </a:r>
            <a:r>
              <a:rPr lang="en-US" b="1" i="0" u="none" strike="noStrike" baseline="0">
                <a:latin typeface="Segoe"/>
                <a:ea typeface="ＭＳ ゴシック"/>
              </a:rPr>
              <a:t>3w </a:t>
            </a:r>
            <a:r>
              <a:rPr lang="en-US" b="0" i="0" u="none" strike="noStrike" baseline="0">
                <a:latin typeface="Segoe"/>
                <a:ea typeface="ＭＳ ゴシック"/>
              </a:rPr>
              <a:t>and then press </a:t>
            </a:r>
            <a:r>
              <a:rPr lang="en-US" b="1" i="0" u="none" strike="noStrike" baseline="0">
                <a:latin typeface="Segoe"/>
                <a:ea typeface="ＭＳ ゴシック"/>
              </a:rPr>
              <a:t>Enter</a:t>
            </a:r>
            <a:r>
              <a:rPr lang="en-US" b="0" i="0" u="none" strike="noStrike" baseline="0">
                <a:latin typeface="Times New Roman"/>
                <a:ea typeface="ＭＳ ゴシック"/>
              </a:rPr>
              <a:t>.</a:t>
            </a:r>
            <a:r>
              <a:rPr lang="en-US" b="0" i="0" u="none" strike="noStrike" baseline="0">
                <a:latin typeface="Segoe"/>
                <a:ea typeface="ＭＳ ゴシック"/>
              </a:rPr>
              <a:t> The value 3 wks appears in the Duration field.</a:t>
            </a:r>
          </a:p>
          <a:p>
            <a:pPr lvl="1" rtl="0"/>
            <a:r>
              <a:rPr lang="en-US" b="0" i="0" u="none" strike="noStrike" baseline="0">
                <a:latin typeface="Segoe"/>
                <a:ea typeface="ＭＳ ゴシック"/>
              </a:rPr>
              <a:t>3.	Enter the following durations for the remaining tasks.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88326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Enter Task Durations</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58</a:t>
            </a:fld>
            <a:endParaRPr lang="en-US" dirty="0"/>
          </a:p>
        </p:txBody>
      </p:sp>
      <p:pic>
        <p:nvPicPr>
          <p:cNvPr id="8" name="Picture 7" descr="table0100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76400"/>
            <a:ext cx="8102600" cy="3492673"/>
          </a:xfrm>
          <a:prstGeom prst="rect">
            <a:avLst/>
          </a:prstGeom>
        </p:spPr>
      </p:pic>
    </p:spTree>
    <p:extLst>
      <p:ext uri="{BB962C8B-B14F-4D97-AF65-F5344CB8AC3E}">
        <p14:creationId xmlns:p14="http://schemas.microsoft.com/office/powerpoint/2010/main" val="1143873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Enter Task Durations</a:t>
            </a:r>
            <a:endParaRPr lang="en-US" b="0" i="0" u="none" strike="noStrike" baseline="0">
              <a:solidFill>
                <a:srgbClr val="009E49"/>
              </a:solidFill>
              <a:latin typeface="AbsaraOT"/>
              <a:ea typeface="AbsaraOT"/>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Your screen should look similar to the figure below.</a:t>
            </a:r>
          </a:p>
          <a:p>
            <a:pPr lvl="1" rtl="0"/>
            <a:r>
              <a:rPr lang="en-US" b="0" i="0" u="none" strike="noStrike" baseline="0">
                <a:latin typeface="Segoe"/>
                <a:ea typeface="ＭＳ ゴシック"/>
              </a:rPr>
              <a:t>4.	</a:t>
            </a:r>
            <a:r>
              <a:rPr lang="en-US" b="1" i="0" u="none" strike="noStrike" baseline="0">
                <a:latin typeface="Segoe"/>
                <a:ea typeface="ＭＳ ゴシック"/>
              </a:rPr>
              <a:t>SAVE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a:t>
            </a:r>
            <a:r>
              <a:rPr lang="en-US" b="1" i="0" u="none" strike="noStrike" baseline="0">
                <a:latin typeface="Times New Roman"/>
                <a:ea typeface="ＭＳ ゴシック"/>
              </a:rPr>
              <a:t>.</a:t>
            </a:r>
            <a:r>
              <a:rPr lang="en-US" b="1" i="0" u="none" strike="noStrike" baseline="0">
                <a:latin typeface="Segoe"/>
                <a:ea typeface="ＭＳ ゴシック"/>
              </a:rPr>
              <a:t> LEAVE </a:t>
            </a:r>
            <a:r>
              <a:rPr lang="en-US" b="0" i="0" u="none" strike="noStrike" baseline="0">
                <a:latin typeface="Segoe"/>
                <a:ea typeface="ＭＳ ゴシック"/>
              </a:rPr>
              <a:t>the project schedule open to use in the next exercise</a:t>
            </a:r>
            <a:r>
              <a:rPr lang="en-US" b="0" i="0" u="none" strike="noStrike" baseline="0">
                <a:latin typeface="Times New Roman"/>
                <a:ea typeface="ＭＳ ゴシック"/>
              </a:rPr>
              <a:t>.</a:t>
            </a:r>
            <a:endParaRPr lang="en-US" b="0" i="0" u="none" strike="noStrike" baseline="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pic>
        <p:nvPicPr>
          <p:cNvPr id="7" name="Picture 6" descr="012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124200"/>
            <a:ext cx="6769100" cy="3091534"/>
          </a:xfrm>
          <a:prstGeom prst="rect">
            <a:avLst/>
          </a:prstGeom>
        </p:spPr>
      </p:pic>
    </p:spTree>
    <p:extLst>
      <p:ext uri="{BB962C8B-B14F-4D97-AF65-F5344CB8AC3E}">
        <p14:creationId xmlns:p14="http://schemas.microsoft.com/office/powerpoint/2010/main" val="261897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a:t>
            </a:r>
            <a:r>
              <a:rPr lang="en-US" b="1" i="1" u="none" strike="noStrike" baseline="0" dirty="0">
                <a:latin typeface="Segoe"/>
                <a:ea typeface="ＭＳ ゴシック"/>
              </a:rPr>
              <a:t>Gantt Chart view </a:t>
            </a:r>
            <a:r>
              <a:rPr lang="en-US" b="0" i="0" u="none" strike="noStrike" baseline="0" dirty="0">
                <a:latin typeface="Segoe"/>
                <a:ea typeface="ＭＳ ゴシック"/>
              </a:rPr>
              <a:t>is the primary way of viewing the data in a project schedule. It became the standard for visualizing project schedules in the early twentieth century when American engineer and management consultant Henry L. Gantt developed a bar chart with two main principles; 1) to measure activities by the </a:t>
            </a:r>
            <a:r>
              <a:rPr lang="en-US" b="0" i="0" u="none" strike="noStrike" baseline="0" dirty="0">
                <a:solidFill>
                  <a:srgbClr val="FF0000"/>
                </a:solidFill>
                <a:latin typeface="Segoe"/>
                <a:ea typeface="ＭＳ ゴシック"/>
              </a:rPr>
              <a:t>amount of time needed to complete them</a:t>
            </a:r>
            <a:r>
              <a:rPr lang="en-US" b="0" i="0" u="none" strike="noStrike" baseline="0" dirty="0">
                <a:latin typeface="Segoe"/>
                <a:ea typeface="ＭＳ ゴシック"/>
              </a:rPr>
              <a:t>; and 2) to represent the </a:t>
            </a:r>
            <a:r>
              <a:rPr lang="en-US" b="0" i="0" u="none" strike="noStrike" baseline="0" dirty="0">
                <a:solidFill>
                  <a:srgbClr val="FF0000"/>
                </a:solidFill>
                <a:latin typeface="Segoe"/>
                <a:ea typeface="ＭＳ ゴシック"/>
              </a:rPr>
              <a:t>amount of the activity </a:t>
            </a:r>
            <a:r>
              <a:rPr lang="en-US" b="0" i="0" u="none" strike="noStrike" baseline="0" dirty="0">
                <a:latin typeface="Segoe"/>
                <a:ea typeface="ＭＳ ゴシック"/>
              </a:rPr>
              <a:t>that should have been done in a given time.</a:t>
            </a:r>
          </a:p>
          <a:p>
            <a:pPr lvl="0" rtl="0"/>
            <a:r>
              <a:rPr lang="en-US" b="0" i="0" u="none" strike="noStrike" baseline="0" dirty="0">
                <a:latin typeface="Segoe"/>
                <a:ea typeface="ＭＳ ゴシック"/>
              </a:rPr>
              <a:t>In Microsoft Project, the Gantt Chart view is the default view. A </a:t>
            </a:r>
            <a:r>
              <a:rPr lang="en-US" b="1" i="0" u="none" strike="noStrike" baseline="0" dirty="0">
                <a:solidFill>
                  <a:srgbClr val="FF0000"/>
                </a:solidFill>
                <a:latin typeface="Segoe"/>
                <a:ea typeface="ＭＳ ゴシック"/>
              </a:rPr>
              <a:t>view</a:t>
            </a:r>
            <a:r>
              <a:rPr lang="en-US" b="0" i="0" u="none" strike="noStrike" baseline="0" dirty="0">
                <a:latin typeface="Segoe"/>
                <a:ea typeface="ＭＳ ゴシック"/>
              </a:rPr>
              <a:t> is a window through which you can see various elements of your project schedule. You will learn more about the Gantt Chart view in Lesson 8.</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131458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dirty="0">
                <a:latin typeface="Segoe"/>
                <a:ea typeface="ＭＳ ゴシック"/>
              </a:rPr>
              <a:t>You may notice that for those tasks where you entered approximate durations, the software did not draw a corresponding Gantt Chart bar. </a:t>
            </a:r>
          </a:p>
          <a:p>
            <a:pPr lvl="0" rtl="0"/>
            <a:r>
              <a:rPr lang="en-US" sz="2000" b="0" i="0" u="none" strike="noStrike" baseline="0" dirty="0">
                <a:latin typeface="Segoe"/>
                <a:ea typeface="ＭＳ ゴシック"/>
              </a:rPr>
              <a:t>This is the result of </a:t>
            </a:r>
            <a:r>
              <a:rPr lang="en-US" sz="2000" b="0" i="0" u="none" strike="noStrike" baseline="0" dirty="0">
                <a:solidFill>
                  <a:srgbClr val="FF0000"/>
                </a:solidFill>
                <a:latin typeface="Segoe"/>
                <a:ea typeface="ＭＳ ゴシック"/>
              </a:rPr>
              <a:t>Manual Scheduling</a:t>
            </a:r>
            <a:r>
              <a:rPr lang="en-US" sz="2000" b="0" i="0" u="none" strike="noStrike" baseline="0" dirty="0">
                <a:latin typeface="Segoe"/>
                <a:ea typeface="ＭＳ ゴシック"/>
              </a:rPr>
              <a:t>. Later in this lesson you will change the scheduling mode to </a:t>
            </a:r>
            <a:r>
              <a:rPr lang="en-US" sz="2000" b="0" i="0" u="none" strike="noStrike" baseline="0" dirty="0">
                <a:solidFill>
                  <a:srgbClr val="FF0000"/>
                </a:solidFill>
                <a:latin typeface="Segoe"/>
                <a:ea typeface="ＭＳ ゴシック"/>
              </a:rPr>
              <a:t>Automatic Scheduling</a:t>
            </a:r>
            <a:r>
              <a:rPr lang="en-US" sz="2000" b="0" i="0" u="none" strike="noStrike" baseline="0" dirty="0">
                <a:latin typeface="Segoe"/>
                <a:ea typeface="ＭＳ ゴシック"/>
              </a:rPr>
              <a:t>.</a:t>
            </a:r>
          </a:p>
          <a:p>
            <a:pPr lvl="0" rtl="0"/>
            <a:r>
              <a:rPr lang="en-US" sz="2000" b="0" i="0" u="none" strike="noStrike" baseline="0" dirty="0">
                <a:latin typeface="Segoe"/>
                <a:ea typeface="ＭＳ ゴシック"/>
              </a:rPr>
              <a:t>Recall that when you set up your project calendar in the previous exercise, the working times for your project were Monday through Friday from 8:00 A.M.–5:00 P.M. with an hour off for lunch each day. </a:t>
            </a:r>
          </a:p>
          <a:p>
            <a:pPr lvl="0" rtl="0"/>
            <a:r>
              <a:rPr lang="en-US" sz="2000" b="0" i="0" u="none" strike="noStrike" baseline="0" dirty="0">
                <a:latin typeface="Segoe"/>
                <a:ea typeface="ＭＳ ゴシック"/>
              </a:rPr>
              <a:t>Microsoft Project differentiates between working and nonworking time, so the duration of a task doesn’t always correspond to elapsed time. </a:t>
            </a:r>
          </a:p>
          <a:p>
            <a:pPr lvl="0" rtl="0"/>
            <a:r>
              <a:rPr lang="en-US" sz="2000" b="0" i="0" u="none" strike="noStrike" baseline="0" dirty="0">
                <a:latin typeface="Segoe"/>
                <a:ea typeface="ＭＳ ゴシック"/>
              </a:rPr>
              <a:t>If you estimate that a task will take 24 hours of working time, you would enter its duration as 3d to schedule the task over three 8-hour workdays.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4272205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r>
              <a:rPr lang="en-US" sz="2100" dirty="0">
                <a:latin typeface="Segoe"/>
                <a:ea typeface="ＭＳ ゴシック"/>
              </a:rPr>
              <a:t>If this task were to start at 8:00 A.M. on Thursday, it would not be completed until 5:00 P.M. on Monday</a:t>
            </a:r>
            <a:r>
              <a:rPr lang="en-US" sz="2100" dirty="0">
                <a:latin typeface="Times New Roman"/>
                <a:ea typeface="ＭＳ ゴシック"/>
              </a:rPr>
              <a:t>.</a:t>
            </a:r>
            <a:r>
              <a:rPr lang="en-US" sz="2100" dirty="0">
                <a:latin typeface="Segoe"/>
                <a:ea typeface="ＭＳ ゴシック"/>
              </a:rPr>
              <a:t> No work is scheduled on evenings or weekends because these have been defined as nonworking times.</a:t>
            </a:r>
          </a:p>
          <a:p>
            <a:pPr lvl="0" rtl="0"/>
            <a:r>
              <a:rPr lang="en-US" sz="2100" b="0" i="0" u="none" strike="noStrike" baseline="0" dirty="0">
                <a:latin typeface="Segoe"/>
                <a:ea typeface="ＭＳ ゴシック"/>
              </a:rPr>
              <a:t>You can also schedule tasks to occur over working and nonworking time by assigning an elapsed duration to a task. </a:t>
            </a:r>
            <a:r>
              <a:rPr lang="en-US" sz="2100" b="1" i="1" u="none" strike="noStrike" baseline="0" dirty="0">
                <a:solidFill>
                  <a:srgbClr val="FF0000"/>
                </a:solidFill>
                <a:latin typeface="Segoe"/>
                <a:ea typeface="Adobe Garamond Pro"/>
              </a:rPr>
              <a:t>Elapsed duration </a:t>
            </a:r>
            <a:r>
              <a:rPr lang="en-US" sz="2100" b="0" i="0" u="none" strike="noStrike" baseline="0" dirty="0">
                <a:latin typeface="Segoe"/>
                <a:ea typeface="ＭＳ ゴシック"/>
              </a:rPr>
              <a:t>is the total length of working and nonworking time you expect it will take to complete a task. </a:t>
            </a:r>
          </a:p>
          <a:p>
            <a:pPr lvl="0" rtl="0"/>
            <a:r>
              <a:rPr lang="en-US" sz="2100" b="0" i="0" u="none" strike="noStrike" baseline="0" dirty="0">
                <a:latin typeface="Segoe"/>
                <a:ea typeface="ＭＳ ゴシック"/>
              </a:rPr>
              <a:t>Suppose you own an automobile body shop. In the process of repainting a car</a:t>
            </a:r>
            <a:r>
              <a:rPr lang="en-US" sz="2100" b="0" i="0" u="none" strike="noStrike" baseline="0" dirty="0">
                <a:latin typeface="Times New Roman"/>
                <a:ea typeface="ＭＳ ゴシック"/>
              </a:rPr>
              <a:t>,</a:t>
            </a:r>
            <a:r>
              <a:rPr lang="en-US" sz="2100" b="0" i="0" u="none" strike="noStrike" baseline="0" dirty="0">
                <a:latin typeface="Segoe"/>
                <a:ea typeface="ＭＳ ゴシック"/>
              </a:rPr>
              <a:t> you have the tasks “Apply rustproof undercoat” and “Apply first color overcoat.” </a:t>
            </a:r>
          </a:p>
          <a:p>
            <a:pPr lvl="0" rtl="0"/>
            <a:r>
              <a:rPr lang="en-US" sz="2100" b="0" i="0" u="none" strike="noStrike" baseline="0" dirty="0">
                <a:latin typeface="Segoe"/>
                <a:ea typeface="ＭＳ ゴシック"/>
              </a:rPr>
              <a:t>You also need a task called “Wait for undercoat to dry” because you cannot apply the color paint until the undercoat is dry.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104004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r>
              <a:rPr lang="en-US" dirty="0">
                <a:latin typeface="Segoe"/>
                <a:ea typeface="ＭＳ ゴシック"/>
              </a:rPr>
              <a:t>The task “Wait for undercoat to dry” will have an elapsed duration because the undercoat will dry over a contiguous range of hours, whether they are working or nonworking. </a:t>
            </a:r>
            <a:endParaRPr lang="en-US" dirty="0">
              <a:latin typeface="Times New Roman"/>
              <a:ea typeface="ＭＳ ゴシック"/>
            </a:endParaRPr>
          </a:p>
          <a:p>
            <a:pPr lvl="0" rtl="0"/>
            <a:r>
              <a:rPr lang="en-US" b="0" i="0" u="none" strike="noStrike" baseline="0" dirty="0">
                <a:latin typeface="Segoe"/>
                <a:ea typeface="ＭＳ ゴシック"/>
              </a:rPr>
              <a:t>If the undercoat takes 24 hours to cure, you would enter the duration for this task as </a:t>
            </a:r>
            <a:r>
              <a:rPr lang="en-US" b="1" i="0" u="none" strike="noStrike" baseline="0" dirty="0">
                <a:solidFill>
                  <a:srgbClr val="FF0000"/>
                </a:solidFill>
                <a:latin typeface="Segoe"/>
                <a:ea typeface="AGaramond-Bold"/>
              </a:rPr>
              <a:t>1ed</a:t>
            </a:r>
            <a:r>
              <a:rPr lang="en-US" b="1" i="0" u="none" strike="noStrike" baseline="0" dirty="0">
                <a:latin typeface="Segoe"/>
                <a:ea typeface="AGaramond-Bold"/>
              </a:rPr>
              <a:t> </a:t>
            </a:r>
            <a:r>
              <a:rPr lang="en-US" b="0" i="0" u="none" strike="noStrike" baseline="0" dirty="0">
                <a:latin typeface="Segoe"/>
                <a:ea typeface="ＭＳ ゴシック"/>
              </a:rPr>
              <a:t>(or 1 elapsed day). If you scheduled it to start at 11 A.M. on Wednesday</a:t>
            </a:r>
            <a:r>
              <a:rPr lang="en-US" b="0" i="0" u="none" strike="noStrike" baseline="0" dirty="0">
                <a:latin typeface="Times New Roman"/>
                <a:ea typeface="ＭＳ ゴシック"/>
              </a:rPr>
              <a:t>,</a:t>
            </a:r>
            <a:r>
              <a:rPr lang="en-US" b="0" i="0" u="none" strike="noStrike" baseline="0" dirty="0">
                <a:latin typeface="Segoe"/>
                <a:ea typeface="ＭＳ ゴシック"/>
              </a:rPr>
              <a:t> it would be complete at 11 A.M. on Thursday.</a:t>
            </a:r>
          </a:p>
          <a:p>
            <a:pPr lvl="0" rtl="0"/>
            <a:r>
              <a:rPr lang="en-US" b="0" i="0" u="none" strike="noStrike" baseline="0" dirty="0">
                <a:latin typeface="Segoe"/>
                <a:ea typeface="ＭＳ ゴシック"/>
              </a:rPr>
              <a:t>The table on the next slide shows abbreviations and meanings for actual and elapsed times in Microsoft Project.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150619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Enter Task Durations</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63</a:t>
            </a:fld>
            <a:endParaRPr lang="en-US" dirty="0"/>
          </a:p>
        </p:txBody>
      </p:sp>
      <p:pic>
        <p:nvPicPr>
          <p:cNvPr id="7" name="Picture 6" descr="table01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676400"/>
            <a:ext cx="7810500" cy="4420121"/>
          </a:xfrm>
          <a:prstGeom prst="rect">
            <a:avLst/>
          </a:prstGeom>
        </p:spPr>
      </p:pic>
      <p:sp>
        <p:nvSpPr>
          <p:cNvPr id="8" name="Rounded Rectangle 7"/>
          <p:cNvSpPr/>
          <p:nvPr/>
        </p:nvSpPr>
        <p:spPr bwMode="auto">
          <a:xfrm>
            <a:off x="762000" y="4038600"/>
            <a:ext cx="7620000" cy="19812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12927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Task Durations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lnSpc>
                <a:spcPct val="90000"/>
              </a:lnSpc>
            </a:pPr>
            <a:r>
              <a:rPr lang="en-US" b="0" i="0" u="none" strike="noStrike" baseline="0" dirty="0">
                <a:latin typeface="Segoe"/>
                <a:ea typeface="ＭＳ ゴシック"/>
              </a:rPr>
              <a:t>There are a number of sources of task duration estimates:</a:t>
            </a:r>
          </a:p>
          <a:p>
            <a:pPr lvl="0" rtl="0">
              <a:lnSpc>
                <a:spcPct val="90000"/>
              </a:lnSpc>
            </a:pPr>
            <a:r>
              <a:rPr lang="en-US" b="0" i="0" u="none" strike="noStrike" baseline="0" dirty="0">
                <a:latin typeface="Segoe"/>
                <a:ea typeface="ＭＳ ゴシック"/>
              </a:rPr>
              <a:t>Information from previous, similar projects</a:t>
            </a:r>
          </a:p>
          <a:p>
            <a:pPr lvl="0" rtl="0">
              <a:lnSpc>
                <a:spcPct val="90000"/>
              </a:lnSpc>
            </a:pPr>
            <a:r>
              <a:rPr lang="en-US" b="0" i="0" u="none" strike="noStrike" baseline="0" dirty="0">
                <a:latin typeface="Segoe"/>
                <a:ea typeface="ＭＳ ゴシック"/>
              </a:rPr>
              <a:t>Estimates from the people who will actually complete the tasks</a:t>
            </a:r>
          </a:p>
          <a:p>
            <a:pPr lvl="0" rtl="0">
              <a:lnSpc>
                <a:spcPct val="90000"/>
              </a:lnSpc>
            </a:pPr>
            <a:r>
              <a:rPr lang="en-US" b="0" i="0" u="none" strike="noStrike" baseline="0" dirty="0">
                <a:latin typeface="Segoe"/>
                <a:ea typeface="ＭＳ ゴシック"/>
              </a:rPr>
              <a:t>Recommendations from people who have managed similar projects</a:t>
            </a:r>
          </a:p>
          <a:p>
            <a:pPr lvl="0" rtl="0">
              <a:lnSpc>
                <a:spcPct val="90000"/>
              </a:lnSpc>
            </a:pPr>
            <a:r>
              <a:rPr lang="en-US" b="0" i="0" u="none" strike="noStrike" baseline="0" dirty="0">
                <a:latin typeface="Segoe"/>
                <a:ea typeface="ＭＳ ゴシック"/>
              </a:rPr>
              <a:t>Professional or industry organizations that deal with the project subject matter</a:t>
            </a:r>
          </a:p>
          <a:p>
            <a:pPr lvl="0" rtl="0">
              <a:lnSpc>
                <a:spcPct val="90000"/>
              </a:lnSpc>
            </a:pPr>
            <a:r>
              <a:rPr lang="en-US" b="0" i="0" u="none" strike="noStrike" baseline="0" dirty="0">
                <a:latin typeface="Segoe"/>
                <a:ea typeface="ＭＳ ゴシック"/>
              </a:rPr>
              <a:t>For any project, a major source of risk is inaccurate task duration estimates. </a:t>
            </a:r>
            <a:r>
              <a:rPr lang="en-US" b="1" i="1" u="sng" strike="noStrike" baseline="0" dirty="0">
                <a:solidFill>
                  <a:srgbClr val="FF0000"/>
                </a:solidFill>
                <a:latin typeface="Segoe"/>
                <a:ea typeface="ＭＳ ゴシック"/>
              </a:rPr>
              <a:t>Risk</a:t>
            </a:r>
            <a:r>
              <a:rPr lang="en-US" b="1" i="1" u="sng" strike="noStrike" baseline="0" dirty="0">
                <a:latin typeface="Segoe"/>
                <a:ea typeface="ＭＳ ゴシック"/>
              </a:rPr>
              <a:t> </a:t>
            </a:r>
            <a:r>
              <a:rPr lang="en-US" b="0" i="0" u="sng" strike="noStrike" baseline="0" dirty="0">
                <a:latin typeface="Segoe"/>
                <a:ea typeface="ＭＳ ゴシック"/>
              </a:rPr>
              <a:t>is an uncertain event or condition that, if it occurs, will have an impact on your project, either positively or negatively</a:t>
            </a:r>
            <a:r>
              <a:rPr lang="en-US" b="0" i="0" u="sng" strike="noStrike" baseline="0" dirty="0">
                <a:latin typeface="Times New Roman"/>
                <a:ea typeface="ＭＳ ゴシック"/>
              </a:rPr>
              <a:t>.</a:t>
            </a:r>
            <a:r>
              <a:rPr lang="en-US" b="0" i="0" u="none" strike="noStrike" baseline="0" dirty="0">
                <a:latin typeface="Segoe"/>
                <a:ea typeface="ＭＳ ゴシック"/>
              </a:rPr>
              <a:t> Inaccurate task duration estimates (negative risk) decreases the likelihood of completing the project on time, within budget and to specification. </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3415059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Manual Scheduling vs. Automatic Scheduling</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Microsoft Project 2013 has two scheduling modes, Manual and Automatic. </a:t>
            </a:r>
          </a:p>
          <a:p>
            <a:pPr lvl="0" rtl="0"/>
            <a:r>
              <a:rPr lang="en-US" b="0" i="0" u="none" strike="noStrike" baseline="0" dirty="0">
                <a:latin typeface="Segoe"/>
                <a:ea typeface="ＭＳ ゴシック"/>
              </a:rPr>
              <a:t>In the Manual mode (which is the default), Project allows the user some flexibility in entering information. However</a:t>
            </a:r>
            <a:r>
              <a:rPr lang="en-US" b="0" i="0" u="none" strike="noStrike" baseline="0" dirty="0">
                <a:latin typeface="Times New Roman"/>
                <a:ea typeface="ＭＳ ゴシック"/>
              </a:rPr>
              <a:t>,</a:t>
            </a:r>
            <a:r>
              <a:rPr lang="en-US" b="0" i="0" u="none" strike="noStrike" baseline="0" dirty="0">
                <a:latin typeface="Segoe"/>
                <a:ea typeface="ＭＳ ゴシック"/>
              </a:rPr>
              <a:t> this mode does not allow the software to schedule tasks in a dynamic manner, meaning it requires more attention to maintain the schedule. </a:t>
            </a:r>
          </a:p>
          <a:p>
            <a:pPr lvl="0" rtl="0"/>
            <a:r>
              <a:rPr lang="en-US" b="0" i="0" u="none" strike="noStrike" baseline="0" dirty="0">
                <a:latin typeface="Segoe"/>
                <a:ea typeface="ＭＳ ゴシック"/>
              </a:rPr>
              <a:t>Automatic scheduling mode reduces the flexibility of entering approximate durations and dates. This mode does allow the user to create a dynamic schedule. which requires less maintenance.</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2970186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Switching from Manual to Automatic Scheduling</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When you entered durations earlier, you noticed how the software dealt with approximate duration information–it did not draw a Gantt bar. </a:t>
            </a:r>
          </a:p>
          <a:p>
            <a:pPr lvl="0" rtl="0"/>
            <a:r>
              <a:rPr lang="en-US" b="0" i="0" u="none" strike="noStrike" baseline="0" dirty="0">
                <a:latin typeface="Segoe"/>
                <a:ea typeface="ＭＳ ゴシック"/>
              </a:rPr>
              <a:t>In this exercise you will learn how to change the scheduling mode. </a:t>
            </a:r>
          </a:p>
          <a:p>
            <a:pPr lvl="0" rtl="0"/>
            <a:r>
              <a:rPr lang="en-US" b="0" i="0" u="none" strike="noStrike" baseline="0" dirty="0">
                <a:latin typeface="Segoe"/>
                <a:ea typeface="ＭＳ ゴシック"/>
              </a:rPr>
              <a:t>You can do this for an entire project or you can do it on a task-by-task basis, depending on your needs. </a:t>
            </a:r>
          </a:p>
          <a:p>
            <a:pPr lvl="0" rtl="0"/>
            <a:r>
              <a:rPr lang="en-US" b="0" i="0" u="none" strike="noStrike" baseline="0" dirty="0">
                <a:solidFill>
                  <a:srgbClr val="FF0000"/>
                </a:solidFill>
                <a:latin typeface="Segoe"/>
                <a:ea typeface="ＭＳ ゴシック"/>
              </a:rPr>
              <a:t>By default, all new tasks are set to manual scheduling</a:t>
            </a:r>
            <a:r>
              <a:rPr lang="en-US" b="0" i="0" u="none" strike="noStrike" baseline="0" dirty="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1759954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Switch from Manual to Automatic Scheduling</a:t>
            </a:r>
            <a:endParaRPr lang="en-US" b="0" i="0" u="none" strike="noStrike" baseline="0">
              <a:solidFill>
                <a:srgbClr val="009E49"/>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012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3505200"/>
            <a:ext cx="7086600" cy="2746058"/>
          </a:xfrm>
          <a:prstGeom prst="rect">
            <a:avLst/>
          </a:prstGeom>
        </p:spPr>
      </p:pic>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Select the </a:t>
            </a:r>
            <a:r>
              <a:rPr lang="en-US" b="1" i="0" u="none" strike="noStrike" baseline="0" dirty="0">
                <a:latin typeface="Segoe"/>
                <a:ea typeface="ＭＳ ゴシック"/>
              </a:rPr>
              <a:t>Task Name for task 1</a:t>
            </a:r>
            <a:r>
              <a:rPr lang="en-US" b="0" i="0" u="none" strike="noStrike" baseline="0" dirty="0">
                <a:latin typeface="Times New Roman"/>
                <a:ea typeface="ＭＳ ゴシック"/>
              </a:rPr>
              <a:t>,</a:t>
            </a:r>
            <a:r>
              <a:rPr lang="en-US" b="0" i="0" u="none" strike="noStrike" baseline="0" dirty="0">
                <a:latin typeface="Segoe"/>
                <a:ea typeface="ＭＳ ゴシック"/>
              </a:rPr>
              <a:t> Review screenplay.</a:t>
            </a:r>
          </a:p>
          <a:p>
            <a:pPr lvl="1" rtl="0"/>
            <a:r>
              <a:rPr lang="en-US" b="0" i="0" u="none" strike="noStrike" baseline="0" dirty="0">
                <a:latin typeface="Segoe"/>
                <a:ea typeface="ＭＳ ゴシック"/>
              </a:rPr>
              <a:t>2.	Click the </a:t>
            </a:r>
            <a:r>
              <a:rPr lang="en-US" b="1" i="0" u="none" strike="noStrike" baseline="0" dirty="0">
                <a:latin typeface="Segoe"/>
                <a:ea typeface="ＭＳ ゴシック"/>
              </a:rPr>
              <a:t>Task </a:t>
            </a:r>
            <a:r>
              <a:rPr lang="en-US" b="0" i="0" u="none" strike="noStrike" baseline="0" dirty="0">
                <a:latin typeface="Segoe"/>
                <a:ea typeface="ＭＳ ゴシック"/>
              </a:rPr>
              <a:t>tab. Then, in the </a:t>
            </a:r>
            <a:r>
              <a:rPr lang="en-US" b="0" i="0" u="none" strike="noStrike" baseline="0" dirty="0">
                <a:solidFill>
                  <a:srgbClr val="FF0000"/>
                </a:solidFill>
                <a:latin typeface="Segoe"/>
                <a:ea typeface="ＭＳ ゴシック"/>
              </a:rPr>
              <a:t>Tasks command group</a:t>
            </a:r>
            <a:r>
              <a:rPr lang="en-US" b="0" i="0" u="none" strike="noStrike" baseline="0" dirty="0">
                <a:latin typeface="Segoe"/>
                <a:ea typeface="ＭＳ ゴシック"/>
              </a:rPr>
              <a:t>, click the </a:t>
            </a:r>
            <a:r>
              <a:rPr lang="en-US" b="1" i="0" u="none" strike="noStrike" baseline="0" dirty="0">
                <a:latin typeface="Segoe"/>
                <a:ea typeface="ＭＳ ゴシック"/>
              </a:rPr>
              <a:t>Auto Schedule </a:t>
            </a:r>
            <a:r>
              <a:rPr lang="en-US" b="0" i="0" u="none" strike="noStrike" baseline="0" dirty="0">
                <a:latin typeface="Segoe"/>
                <a:ea typeface="ＭＳ ゴシック"/>
              </a:rPr>
              <a:t>button. Notice the change in the Gantt Chart bar for task 1. Your screen should look similar to the</a:t>
            </a:r>
            <a:r>
              <a:rPr lang="en-US" b="0" i="0" u="none" strike="noStrike" dirty="0">
                <a:latin typeface="Segoe"/>
                <a:ea typeface="ＭＳ ゴシック"/>
              </a:rPr>
              <a:t> f</a:t>
            </a:r>
            <a:r>
              <a:rPr lang="en-US" b="0" i="0" u="none" strike="noStrike" baseline="0" dirty="0">
                <a:latin typeface="Segoe"/>
                <a:ea typeface="ＭＳ ゴシック"/>
              </a:rPr>
              <a:t>igure below.</a:t>
            </a:r>
          </a:p>
        </p:txBody>
      </p:sp>
    </p:spTree>
    <p:extLst>
      <p:ext uri="{BB962C8B-B14F-4D97-AF65-F5344CB8AC3E}">
        <p14:creationId xmlns:p14="http://schemas.microsoft.com/office/powerpoint/2010/main" val="3576991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Switch from Manual to Automatic Scheduling</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Select the </a:t>
            </a:r>
            <a:r>
              <a:rPr lang="en-US" b="1" i="0" u="none" strike="noStrike" baseline="0">
                <a:latin typeface="Segoe"/>
                <a:ea typeface="ＭＳ ゴシック"/>
              </a:rPr>
              <a:t>duration cell </a:t>
            </a:r>
            <a:r>
              <a:rPr lang="en-US" b="0" i="0" u="none" strike="noStrike" baseline="0">
                <a:latin typeface="Segoe"/>
                <a:ea typeface="ＭＳ ゴシック"/>
              </a:rPr>
              <a:t>of task 3, Develop production layouts. Type </a:t>
            </a:r>
            <a:r>
              <a:rPr lang="en-US" b="1" i="0" u="none" strike="noStrike" baseline="0">
                <a:latin typeface="Segoe"/>
                <a:ea typeface="ＭＳ ゴシック"/>
              </a:rPr>
              <a:t>1mo </a:t>
            </a:r>
            <a:r>
              <a:rPr lang="en-US" b="0" i="0" u="none" strike="noStrike" baseline="0">
                <a:latin typeface="Segoe"/>
                <a:ea typeface="ＭＳ ゴシック"/>
              </a:rPr>
              <a:t>and press </a:t>
            </a:r>
            <a:r>
              <a:rPr lang="en-US" b="1" i="0" u="none" strike="noStrike" baseline="0">
                <a:latin typeface="Segoe"/>
                <a:ea typeface="ＭＳ ゴシック"/>
              </a:rPr>
              <a:t>Enter</a:t>
            </a:r>
            <a:r>
              <a:rPr lang="en-US" b="0" i="0" u="none" strike="noStrike" baseline="0">
                <a:latin typeface="Times New Roman"/>
                <a:ea typeface="ＭＳ ゴシック"/>
              </a:rPr>
              <a:t>.</a:t>
            </a:r>
            <a:r>
              <a:rPr lang="en-US" b="0" i="0" u="none" strike="noStrike" baseline="0">
                <a:latin typeface="Segoe"/>
                <a:ea typeface="ＭＳ ゴシック"/>
              </a:rPr>
              <a:t> This sets the duration for that task.</a:t>
            </a:r>
          </a:p>
          <a:p>
            <a:pPr lvl="1" rtl="0"/>
            <a:r>
              <a:rPr lang="en-US" b="0" i="0" u="none" strike="noStrike" baseline="0">
                <a:latin typeface="Segoe"/>
                <a:ea typeface="ＭＳ ゴシック"/>
              </a:rPr>
              <a:t>4.	Note the duration of task 8 is currently “3-5 days”. Single-click </a:t>
            </a:r>
            <a:r>
              <a:rPr lang="en-US" b="1" i="0" u="none" strike="noStrike" baseline="0">
                <a:latin typeface="Segoe"/>
                <a:ea typeface="ＭＳ ゴシック"/>
              </a:rPr>
              <a:t>task name column heading </a:t>
            </a:r>
            <a:r>
              <a:rPr lang="en-US" b="0" i="0" u="none" strike="noStrike" baseline="0">
                <a:latin typeface="Segoe"/>
                <a:ea typeface="ＭＳ ゴシック"/>
              </a:rPr>
              <a:t>to select all tasks. On the ribbon, select the </a:t>
            </a:r>
            <a:r>
              <a:rPr lang="en-US" b="1" i="0" u="none" strike="noStrike" baseline="0">
                <a:latin typeface="Segoe"/>
                <a:ea typeface="ＭＳ ゴシック"/>
              </a:rPr>
              <a:t>Auto Schedule </a:t>
            </a:r>
            <a:r>
              <a:rPr lang="en-US" b="0" i="0" u="none" strike="noStrike" baseline="0">
                <a:latin typeface="Segoe"/>
                <a:ea typeface="ＭＳ ゴシック"/>
              </a:rPr>
              <a:t>button. Note the duration of task 8 now displays 1 day with a question mark behind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13782614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Switch from Manual to Automatic Scheduling</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5.	Select the </a:t>
            </a:r>
            <a:r>
              <a:rPr lang="en-US" b="1" i="0" u="none" strike="noStrike" baseline="0">
                <a:latin typeface="Segoe"/>
                <a:ea typeface="ＭＳ ゴシック"/>
              </a:rPr>
              <a:t>duration cell </a:t>
            </a:r>
            <a:r>
              <a:rPr lang="en-US" b="0" i="0" u="none" strike="noStrike" baseline="0">
                <a:latin typeface="Segoe"/>
                <a:ea typeface="ＭＳ ゴシック"/>
              </a:rPr>
              <a:t>of task 8, Reserve audio recording equipment. Key </a:t>
            </a:r>
            <a:r>
              <a:rPr lang="en-US" b="1" i="0" u="none" strike="noStrike" baseline="0">
                <a:latin typeface="Segoe"/>
                <a:ea typeface="ＭＳ ゴシック"/>
              </a:rPr>
              <a:t>5d </a:t>
            </a:r>
            <a:r>
              <a:rPr lang="en-US" b="0" i="0" u="none" strike="noStrike" baseline="0">
                <a:latin typeface="Segoe"/>
                <a:ea typeface="ＭＳ ゴシック"/>
              </a:rPr>
              <a:t>and press </a:t>
            </a:r>
            <a:r>
              <a:rPr lang="en-US" b="1" i="0" u="none" strike="noStrike" baseline="0">
                <a:latin typeface="Segoe"/>
                <a:ea typeface="ＭＳ ゴシック"/>
              </a:rPr>
              <a:t>Enter</a:t>
            </a:r>
            <a:r>
              <a:rPr lang="en-US" b="0" i="0" u="none" strike="noStrike" baseline="0">
                <a:latin typeface="Times New Roman"/>
                <a:ea typeface="ＭＳ ゴシック"/>
              </a:rPr>
              <a:t>.</a:t>
            </a:r>
            <a:r>
              <a:rPr lang="en-US" b="0" i="0" u="none" strike="noStrike" baseline="0">
                <a:latin typeface="Segoe"/>
                <a:ea typeface="ＭＳ ゴシック"/>
              </a:rPr>
              <a:t> Your screen should look similar to the figure below.</a:t>
            </a:r>
          </a:p>
          <a:p>
            <a:pPr lvl="1" rtl="0"/>
            <a:r>
              <a:rPr lang="en-US" b="0" i="0" u="none" strike="noStrike" baseline="0">
                <a:latin typeface="Segoe"/>
                <a:ea typeface="ＭＳ ゴシック"/>
              </a:rPr>
              <a:t>6.	Click the </a:t>
            </a:r>
            <a:r>
              <a:rPr lang="en-US" b="1" i="0" u="none" strike="noStrike" baseline="0">
                <a:latin typeface="Segoe"/>
                <a:ea typeface="ＭＳ ゴシック"/>
              </a:rPr>
              <a:t>File </a:t>
            </a:r>
            <a:r>
              <a:rPr lang="en-US" b="0" i="0" u="none" strike="noStrike" baseline="0">
                <a:latin typeface="Segoe"/>
                <a:ea typeface="ＭＳ ゴシック"/>
              </a:rPr>
              <a:t>tab then select Options.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pic>
        <p:nvPicPr>
          <p:cNvPr id="7" name="Picture 6" descr="012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3124200"/>
            <a:ext cx="7848600" cy="3157256"/>
          </a:xfrm>
          <a:prstGeom prst="rect">
            <a:avLst/>
          </a:prstGeom>
        </p:spPr>
      </p:pic>
    </p:spTree>
    <p:extLst>
      <p:ext uri="{BB962C8B-B14F-4D97-AF65-F5344CB8AC3E}">
        <p14:creationId xmlns:p14="http://schemas.microsoft.com/office/powerpoint/2010/main" val="102765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Navigating in Microsoft Project 2013</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Microsoft Project is the tool used by </a:t>
            </a:r>
            <a:r>
              <a:rPr lang="en-US" b="0" i="0" u="none" strike="noStrike" baseline="0" dirty="0">
                <a:solidFill>
                  <a:srgbClr val="FF0000"/>
                </a:solidFill>
                <a:latin typeface="Segoe"/>
                <a:ea typeface="ＭＳ ゴシック"/>
              </a:rPr>
              <a:t>project managers </a:t>
            </a:r>
            <a:r>
              <a:rPr lang="en-US" b="0" i="0" u="none" strike="noStrike" baseline="0" dirty="0">
                <a:latin typeface="Segoe"/>
                <a:ea typeface="ＭＳ ゴシック"/>
              </a:rPr>
              <a:t>to manage project schedules–it is not the process of project management. </a:t>
            </a:r>
          </a:p>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Adobe Garamond Pro"/>
              </a:rPr>
              <a:t>project schedule </a:t>
            </a:r>
            <a:r>
              <a:rPr lang="en-US" b="0" i="0" u="none" strike="noStrike" baseline="0" dirty="0">
                <a:latin typeface="Segoe"/>
                <a:ea typeface="ＭＳ ゴシック"/>
              </a:rPr>
              <a:t>is a model of a real project–what you want to happen or what you think will happen throughout the project. </a:t>
            </a:r>
          </a:p>
          <a:p>
            <a:pPr lvl="0" rtl="0"/>
            <a:r>
              <a:rPr lang="en-US" b="0" i="0" u="none" strike="noStrike" baseline="0" dirty="0">
                <a:latin typeface="Segoe"/>
                <a:ea typeface="ＭＳ ゴシック"/>
              </a:rPr>
              <a:t>The schedule contains all of the </a:t>
            </a:r>
            <a:r>
              <a:rPr lang="en-US" b="0" i="0" u="none" strike="noStrike" baseline="0" dirty="0">
                <a:solidFill>
                  <a:srgbClr val="FF0000"/>
                </a:solidFill>
                <a:latin typeface="Segoe"/>
                <a:ea typeface="ＭＳ ゴシック"/>
              </a:rPr>
              <a:t>tasks</a:t>
            </a:r>
            <a:r>
              <a:rPr lang="en-US" b="0" i="0" u="none" strike="noStrike" baseline="0" dirty="0">
                <a:latin typeface="Segoe"/>
                <a:ea typeface="ＭＳ ゴシック"/>
              </a:rPr>
              <a:t>, </a:t>
            </a:r>
            <a:r>
              <a:rPr lang="en-US" b="0" i="0" u="none" strike="noStrike" baseline="0" dirty="0">
                <a:solidFill>
                  <a:srgbClr val="FF0000"/>
                </a:solidFill>
                <a:latin typeface="Segoe"/>
                <a:ea typeface="ＭＳ ゴシック"/>
              </a:rPr>
              <a:t>resources</a:t>
            </a:r>
            <a:r>
              <a:rPr lang="en-US" b="0" i="0" u="none" strike="noStrike" baseline="0" dirty="0">
                <a:latin typeface="Segoe"/>
                <a:ea typeface="ＭＳ ゴシック"/>
              </a:rPr>
              <a:t>, </a:t>
            </a:r>
            <a:r>
              <a:rPr lang="en-US" b="0" i="0" u="none" strike="noStrike" baseline="0" dirty="0">
                <a:solidFill>
                  <a:srgbClr val="FF0000"/>
                </a:solidFill>
                <a:latin typeface="Segoe"/>
                <a:ea typeface="ＭＳ ゴシック"/>
              </a:rPr>
              <a:t>time</a:t>
            </a:r>
            <a:r>
              <a:rPr lang="en-US" b="0" i="0" u="none" strike="noStrike" baseline="0" dirty="0">
                <a:latin typeface="Segoe"/>
                <a:ea typeface="ＭＳ ゴシック"/>
              </a:rPr>
              <a:t> </a:t>
            </a:r>
            <a:r>
              <a:rPr lang="en-US" b="0" i="0" u="none" strike="noStrike" baseline="0" dirty="0">
                <a:solidFill>
                  <a:srgbClr val="FF0000"/>
                </a:solidFill>
                <a:latin typeface="Segoe"/>
                <a:ea typeface="ＭＳ ゴシック"/>
              </a:rPr>
              <a:t>frames</a:t>
            </a:r>
            <a:r>
              <a:rPr lang="en-US" b="0" i="0" u="none" strike="noStrike" baseline="0" dirty="0">
                <a:latin typeface="Segoe"/>
                <a:ea typeface="ＭＳ ゴシック"/>
              </a:rPr>
              <a:t>, and </a:t>
            </a:r>
            <a:r>
              <a:rPr lang="en-US" b="0" i="0" u="none" strike="noStrike" baseline="0" dirty="0">
                <a:solidFill>
                  <a:srgbClr val="FF0000"/>
                </a:solidFill>
                <a:latin typeface="Segoe"/>
                <a:ea typeface="ＭＳ ゴシック"/>
              </a:rPr>
              <a:t>costs</a:t>
            </a:r>
            <a:r>
              <a:rPr lang="en-US" b="0" i="0" u="none" strike="noStrike" baseline="0" dirty="0">
                <a:latin typeface="Segoe"/>
                <a:ea typeface="ＭＳ ゴシック"/>
              </a:rPr>
              <a:t> that might be associated with such a project.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951369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Switch from Manual to Automatic Scheduling</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pPr>
            <a:r>
              <a:rPr lang="en-US" sz="2000" b="0" i="0" u="none" strike="noStrike" baseline="0" dirty="0">
                <a:latin typeface="Segoe"/>
                <a:ea typeface="ＭＳ ゴシック"/>
              </a:rPr>
              <a:t>7.	In the </a:t>
            </a:r>
            <a:r>
              <a:rPr lang="en-US" sz="2000" b="0" i="0" u="none" strike="noStrike" baseline="0" dirty="0">
                <a:solidFill>
                  <a:srgbClr val="FF0000"/>
                </a:solidFill>
                <a:latin typeface="Segoe"/>
                <a:ea typeface="ＭＳ ゴシック"/>
              </a:rPr>
              <a:t>Project Options dialog box</a:t>
            </a:r>
            <a:r>
              <a:rPr lang="en-US" sz="2000" b="0" i="0" u="none" strike="noStrike" baseline="0" dirty="0">
                <a:latin typeface="Segoe"/>
                <a:ea typeface="ＭＳ ゴシック"/>
              </a:rPr>
              <a:t>, in the navigation bar on the left side of the dialog box, click </a:t>
            </a:r>
            <a:r>
              <a:rPr lang="en-US" sz="2000" b="1" i="0" u="none" strike="noStrike" baseline="0" dirty="0">
                <a:latin typeface="Segoe"/>
                <a:ea typeface="ＭＳ ゴシック"/>
              </a:rPr>
              <a:t>Schedule</a:t>
            </a:r>
            <a:r>
              <a:rPr lang="en-US" sz="2000" b="0" i="0" u="none" strike="noStrike" baseline="0" dirty="0">
                <a:latin typeface="Times New Roman"/>
                <a:ea typeface="ＭＳ ゴシック"/>
              </a:rPr>
              <a:t>.</a:t>
            </a:r>
          </a:p>
          <a:p>
            <a:pPr lvl="1" rtl="0">
              <a:lnSpc>
                <a:spcPct val="90000"/>
              </a:lnSpc>
            </a:pPr>
            <a:r>
              <a:rPr lang="en-US" sz="2000" b="0" i="0" u="none" strike="noStrike" baseline="0" dirty="0">
                <a:latin typeface="Segoe"/>
                <a:ea typeface="ＭＳ ゴシック"/>
              </a:rPr>
              <a:t>8.	Look in the </a:t>
            </a:r>
            <a:r>
              <a:rPr lang="en-US" sz="2000" b="0" i="1" u="none" strike="noStrike" baseline="0" dirty="0">
                <a:latin typeface="Segoe"/>
                <a:ea typeface="ＭＳ ゴシック"/>
              </a:rPr>
              <a:t>Scheduling options for this project: </a:t>
            </a:r>
            <a:r>
              <a:rPr lang="en-US" sz="2000" b="0" i="0" u="none" strike="noStrike" baseline="0" dirty="0">
                <a:latin typeface="Segoe"/>
                <a:ea typeface="ＭＳ ゴシック"/>
              </a:rPr>
              <a:t>section. Change the first option, </a:t>
            </a:r>
            <a:r>
              <a:rPr lang="en-US" sz="2000" b="0" i="1" u="none" strike="noStrike" baseline="0" dirty="0">
                <a:latin typeface="Segoe"/>
                <a:ea typeface="ＭＳ ゴシック"/>
              </a:rPr>
              <a:t>New tasks created: </a:t>
            </a:r>
            <a:r>
              <a:rPr lang="en-US" sz="2000" b="0" i="0" u="none" strike="noStrike" baseline="0" dirty="0">
                <a:latin typeface="Segoe"/>
                <a:ea typeface="ＭＳ ゴシック"/>
              </a:rPr>
              <a:t>from Manually Scheduled to </a:t>
            </a:r>
            <a:r>
              <a:rPr lang="en-US" sz="2000" b="1" i="0" u="none" strike="noStrike" baseline="0" dirty="0">
                <a:latin typeface="Segoe"/>
                <a:ea typeface="ＭＳ ゴシック"/>
              </a:rPr>
              <a:t>Auto Scheduled</a:t>
            </a:r>
            <a:r>
              <a:rPr lang="en-US" sz="2000" b="0" i="0" u="none" strike="noStrike" baseline="0" dirty="0">
                <a:latin typeface="Segoe"/>
                <a:ea typeface="ＭＳ ゴシック"/>
              </a:rPr>
              <a:t>. Note that you have only changed the options for this file, not the behavior of the software.</a:t>
            </a:r>
          </a:p>
          <a:p>
            <a:pPr lvl="1">
              <a:lnSpc>
                <a:spcPct val="90000"/>
              </a:lnSpc>
            </a:pPr>
            <a:r>
              <a:rPr lang="en-US" sz="2000" dirty="0">
                <a:latin typeface="Segoe"/>
                <a:ea typeface="ＭＳ ゴシック"/>
              </a:rPr>
              <a:t>9.	Click </a:t>
            </a:r>
            <a:r>
              <a:rPr lang="en-US" sz="2000" b="1" dirty="0">
                <a:latin typeface="Segoe"/>
                <a:ea typeface="ＭＳ ゴシック"/>
              </a:rPr>
              <a:t>OK </a:t>
            </a:r>
            <a:r>
              <a:rPr lang="en-US" sz="2000" dirty="0">
                <a:latin typeface="Segoe"/>
                <a:ea typeface="ＭＳ ゴシック"/>
              </a:rPr>
              <a:t>to close the options dialog box. Notice that at the bottom of the screen, on the status bar, that all new tasks are auto scheduled.</a:t>
            </a:r>
          </a:p>
          <a:p>
            <a:pPr lvl="1">
              <a:lnSpc>
                <a:spcPct val="90000"/>
              </a:lnSpc>
            </a:pPr>
            <a:r>
              <a:rPr lang="en-US" sz="2000" dirty="0">
                <a:latin typeface="Segoe"/>
                <a:ea typeface="ＭＳ ゴシック"/>
              </a:rPr>
              <a:t>10.	</a:t>
            </a:r>
            <a:r>
              <a:rPr lang="en-US" sz="2000" b="1" dirty="0">
                <a:latin typeface="Segoe"/>
                <a:ea typeface="ＭＳ ゴシック"/>
              </a:rPr>
              <a:t>SAVE </a:t>
            </a:r>
            <a:r>
              <a:rPr lang="en-US" sz="2000" dirty="0">
                <a:latin typeface="Segoe"/>
                <a:ea typeface="ＭＳ ゴシック"/>
              </a:rPr>
              <a:t>the project schedule.</a:t>
            </a:r>
          </a:p>
          <a:p>
            <a:pPr lvl="0">
              <a:lnSpc>
                <a:spcPct val="90000"/>
              </a:lnSpc>
            </a:pPr>
            <a:r>
              <a:rPr lang="en-US" sz="2000" b="1" dirty="0">
                <a:latin typeface="Segoe"/>
                <a:ea typeface="ＭＳ ゴシック"/>
              </a:rPr>
              <a:t>PAUSE. LEAVE </a:t>
            </a:r>
            <a:r>
              <a:rPr lang="en-US" sz="2000" dirty="0">
                <a:latin typeface="Segoe"/>
                <a:ea typeface="ＭＳ ゴシック"/>
              </a:rPr>
              <a:t>the project schedule open to use in the next exercise</a:t>
            </a:r>
            <a:r>
              <a:rPr lang="en-US" sz="2000" dirty="0">
                <a:latin typeface="Times New Roman"/>
                <a:ea typeface="ＭＳ ゴシック"/>
              </a:rPr>
              <a:t>.</a:t>
            </a:r>
          </a:p>
          <a:p>
            <a:pPr lvl="0">
              <a:lnSpc>
                <a:spcPct val="90000"/>
              </a:lnSpc>
            </a:pPr>
            <a:r>
              <a:rPr lang="en-US" sz="2000" dirty="0">
                <a:latin typeface="Segoe"/>
                <a:ea typeface="ＭＳ ゴシック"/>
              </a:rPr>
              <a:t>In this exercise you changed the scheduling mode for a single task then changed it for all entered tasks. </a:t>
            </a:r>
          </a:p>
          <a:p>
            <a:pPr lvl="0">
              <a:lnSpc>
                <a:spcPct val="90000"/>
              </a:lnSpc>
            </a:pPr>
            <a:r>
              <a:rPr lang="en-US" sz="2000" dirty="0">
                <a:latin typeface="Segoe"/>
                <a:ea typeface="ＭＳ ゴシック"/>
              </a:rPr>
              <a:t>You then changed the scheduling mode for all new tasks to be entered into the file.</a:t>
            </a:r>
            <a:endParaRPr lang="en-US" sz="2000" dirty="0">
              <a:latin typeface="AGaramond-RegularSC"/>
              <a:ea typeface="ＭＳ ゴシック"/>
            </a:endParaRPr>
          </a:p>
          <a:p>
            <a:pPr lvl="1" rtl="0">
              <a:lnSpc>
                <a:spcPct val="90000"/>
              </a:lnSpc>
            </a:pPr>
            <a:endParaRPr lang="en-US" sz="2000" b="0" i="0" u="none" strike="noStrike" baseline="0" dirty="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258300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Creating a Milestone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Adobe Garamond Pro"/>
              </a:rPr>
              <a:t>milestone</a:t>
            </a:r>
            <a:r>
              <a:rPr lang="en-US" b="1" i="1" u="none" strike="noStrike" baseline="0" dirty="0">
                <a:latin typeface="Segoe"/>
                <a:ea typeface="Adobe Garamond Pro"/>
              </a:rPr>
              <a:t> </a:t>
            </a:r>
            <a:r>
              <a:rPr lang="en-US" b="0" i="0" u="none" strike="noStrike" baseline="0" dirty="0">
                <a:latin typeface="Segoe"/>
                <a:ea typeface="ＭＳ ゴシック"/>
              </a:rPr>
              <a:t>represents a major event or a significant point in a project. </a:t>
            </a:r>
          </a:p>
          <a:p>
            <a:pPr lvl="0" rtl="0"/>
            <a:r>
              <a:rPr lang="en-US" b="0" i="0" u="none" strike="noStrike" baseline="0" dirty="0">
                <a:latin typeface="Segoe"/>
                <a:ea typeface="ＭＳ ゴシック"/>
              </a:rPr>
              <a:t>Milestones can be either imposed upon the project by the project sponsor or they can be set by the project team to monitor the project’s progress. </a:t>
            </a:r>
          </a:p>
          <a:p>
            <a:pPr lvl="0" rtl="0"/>
            <a:r>
              <a:rPr lang="en-US" b="0" i="0" u="none" strike="noStrike" baseline="0" dirty="0">
                <a:latin typeface="Segoe"/>
                <a:ea typeface="ＭＳ ゴシック"/>
              </a:rPr>
              <a:t>In Microsoft Project, milestones are represented as a task with </a:t>
            </a:r>
            <a:r>
              <a:rPr lang="en-US" b="0" i="0" u="none" strike="noStrike" baseline="0" dirty="0">
                <a:solidFill>
                  <a:srgbClr val="FF0000"/>
                </a:solidFill>
                <a:latin typeface="Segoe"/>
                <a:ea typeface="ＭＳ ゴシック"/>
              </a:rPr>
              <a:t>zero duration.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334560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Milestone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In the </a:t>
            </a:r>
            <a:r>
              <a:rPr lang="en-US" b="0" i="0" u="none" strike="noStrike" baseline="0" dirty="0">
                <a:solidFill>
                  <a:srgbClr val="FF0000"/>
                </a:solidFill>
                <a:latin typeface="Segoe"/>
                <a:ea typeface="ＭＳ ゴシック"/>
              </a:rPr>
              <a:t>Task Name </a:t>
            </a:r>
            <a:r>
              <a:rPr lang="en-US" b="0" i="0" u="none" strike="noStrike" baseline="0" dirty="0">
                <a:latin typeface="Segoe"/>
                <a:ea typeface="ＭＳ ゴシック"/>
              </a:rPr>
              <a:t>column, click the </a:t>
            </a:r>
            <a:r>
              <a:rPr lang="en-US" b="1" i="0" u="none" strike="noStrike" baseline="0" dirty="0">
                <a:latin typeface="Segoe"/>
                <a:ea typeface="ＭＳ ゴシック"/>
              </a:rPr>
              <a:t>empty cell </a:t>
            </a:r>
            <a:r>
              <a:rPr lang="en-US" b="0" i="0" u="none" strike="noStrike" baseline="0" dirty="0">
                <a:latin typeface="Segoe"/>
                <a:ea typeface="ＭＳ ゴシック"/>
              </a:rPr>
              <a:t>below the name of task 8, </a:t>
            </a:r>
            <a:r>
              <a:rPr lang="en-US" b="1" i="0" u="none" strike="noStrike" baseline="0" dirty="0">
                <a:latin typeface="Segoe"/>
                <a:ea typeface="ＭＳ ゴシック"/>
              </a:rPr>
              <a:t>Reserve Video Recording Equipment</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2.	On the </a:t>
            </a:r>
            <a:r>
              <a:rPr lang="en-US" b="0" i="0" u="none" strike="noStrike" baseline="0" dirty="0">
                <a:solidFill>
                  <a:srgbClr val="FF0000"/>
                </a:solidFill>
                <a:latin typeface="Segoe"/>
                <a:ea typeface="ＭＳ ゴシック"/>
              </a:rPr>
              <a:t>Task ribbon</a:t>
            </a:r>
            <a:r>
              <a:rPr lang="en-US" b="0" i="0" u="none" strike="noStrike" baseline="0" dirty="0">
                <a:latin typeface="Segoe"/>
                <a:ea typeface="ＭＳ ゴシック"/>
              </a:rPr>
              <a:t>, in the Insert command group, click the </a:t>
            </a:r>
            <a:r>
              <a:rPr lang="en-US" b="1" i="0" u="none" strike="noStrike" baseline="0" dirty="0">
                <a:latin typeface="Segoe"/>
                <a:ea typeface="ＭＳ ゴシック"/>
              </a:rPr>
              <a:t>Milestone </a:t>
            </a:r>
            <a:r>
              <a:rPr lang="en-US" b="0" i="0" u="none" strike="noStrike" baseline="0" dirty="0">
                <a:latin typeface="Segoe"/>
                <a:ea typeface="ＭＳ ゴシック"/>
              </a:rPr>
              <a:t>button. Notice that a duration of zero days has already been entered.</a:t>
            </a:r>
          </a:p>
          <a:p>
            <a:pPr lvl="1" rtl="0"/>
            <a:r>
              <a:rPr lang="en-US" b="0" i="0" u="none" strike="noStrike" baseline="0" dirty="0">
                <a:latin typeface="Segoe"/>
                <a:ea typeface="ＭＳ ゴシック"/>
              </a:rPr>
              <a:t>3.	In the </a:t>
            </a:r>
            <a:r>
              <a:rPr lang="en-US" b="1" i="0" u="none" strike="noStrike" baseline="0" dirty="0">
                <a:latin typeface="Segoe"/>
                <a:ea typeface="ＭＳ ゴシック"/>
              </a:rPr>
              <a:t>Name </a:t>
            </a:r>
            <a:r>
              <a:rPr lang="en-US" b="0" i="0" u="none" strike="noStrike" baseline="0" dirty="0">
                <a:latin typeface="Segoe"/>
                <a:ea typeface="ＭＳ ゴシック"/>
              </a:rPr>
              <a:t>cell of the newly created milestone, type </a:t>
            </a:r>
            <a:br>
              <a:rPr lang="en-US" b="0" i="0" u="none" strike="noStrike" baseline="0" dirty="0">
                <a:latin typeface="Segoe"/>
                <a:ea typeface="ＭＳ ゴシック"/>
              </a:rPr>
            </a:br>
            <a:r>
              <a:rPr lang="en-US" b="1" i="0" u="none" strike="noStrike" baseline="0" dirty="0">
                <a:latin typeface="Segoe"/>
                <a:ea typeface="ＭＳ ゴシック"/>
              </a:rPr>
              <a:t>Pre-Production complete </a:t>
            </a:r>
            <a:r>
              <a:rPr lang="en-US" b="0" i="0" u="none" strike="noStrike" baseline="0" dirty="0">
                <a:latin typeface="Segoe"/>
                <a:ea typeface="ＭＳ ゴシック"/>
              </a:rPr>
              <a:t>and press </a:t>
            </a:r>
            <a:r>
              <a:rPr lang="en-US" b="1" i="0" u="none" strike="noStrike" baseline="0" dirty="0">
                <a:latin typeface="Segoe"/>
                <a:ea typeface="ＭＳ ゴシック"/>
              </a:rPr>
              <a:t>Enter</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4.	In the Task Name column, click the name of task 1, </a:t>
            </a:r>
            <a:r>
              <a:rPr lang="en-US" b="1" i="0" u="none" strike="noStrike" baseline="0" dirty="0">
                <a:latin typeface="Segoe"/>
                <a:ea typeface="ＭＳ ゴシック"/>
              </a:rPr>
              <a:t>Review screenplay</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1046648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Milestone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5.	On the Task ribbon, in the </a:t>
            </a:r>
            <a:r>
              <a:rPr lang="en-US" sz="2000" b="0" i="0" u="none" strike="noStrike" baseline="0" dirty="0">
                <a:solidFill>
                  <a:srgbClr val="FF0000"/>
                </a:solidFill>
                <a:latin typeface="Segoe"/>
                <a:ea typeface="ＭＳ ゴシック"/>
              </a:rPr>
              <a:t>Insert command group</a:t>
            </a:r>
            <a:r>
              <a:rPr lang="en-US" sz="2000" b="0" i="0" u="none" strike="noStrike" baseline="0" dirty="0">
                <a:latin typeface="Segoe"/>
                <a:ea typeface="ＭＳ ゴシック"/>
              </a:rPr>
              <a:t>, click the </a:t>
            </a:r>
            <a:r>
              <a:rPr lang="en-US" sz="2000" b="1" i="0" u="none" strike="noStrike" baseline="0" dirty="0">
                <a:latin typeface="Segoe"/>
                <a:ea typeface="ＭＳ ゴシック"/>
              </a:rPr>
              <a:t>Milestone </a:t>
            </a:r>
            <a:r>
              <a:rPr lang="en-US" sz="2000" b="0" i="0" u="none" strike="noStrike" baseline="0" dirty="0">
                <a:latin typeface="Segoe"/>
                <a:ea typeface="ＭＳ ゴシック"/>
              </a:rPr>
              <a:t>button. Microsoft Project inserts and numbers the new milestone as ID 1. Notice that the other tasks after this new task insertion point have been </a:t>
            </a:r>
            <a:r>
              <a:rPr lang="en-US" sz="2000" b="0" i="0" u="none" strike="noStrike" baseline="0" dirty="0">
                <a:solidFill>
                  <a:srgbClr val="FF0000"/>
                </a:solidFill>
                <a:latin typeface="Segoe"/>
                <a:ea typeface="ＭＳ ゴシック"/>
              </a:rPr>
              <a:t>renumbered</a:t>
            </a:r>
            <a:r>
              <a:rPr lang="en-US" sz="2000" b="0" i="0" u="none" strike="noStrike" baseline="0" dirty="0">
                <a:latin typeface="Segoe"/>
                <a:ea typeface="ＭＳ ゴシック"/>
              </a:rPr>
              <a:t>.</a:t>
            </a:r>
          </a:p>
          <a:p>
            <a:pPr lvl="1" rtl="0"/>
            <a:r>
              <a:rPr lang="en-US" sz="2000" b="0" i="0" u="none" strike="noStrike" baseline="0" dirty="0">
                <a:latin typeface="Segoe"/>
                <a:ea typeface="ＭＳ ゴシック"/>
              </a:rPr>
              <a:t>6.	Type </a:t>
            </a:r>
            <a:r>
              <a:rPr lang="en-US" sz="2000" b="1" i="0" u="none" strike="noStrike" baseline="0" dirty="0">
                <a:latin typeface="Segoe"/>
                <a:ea typeface="ＭＳ ゴシック"/>
              </a:rPr>
              <a:t>Pre-Production </a:t>
            </a:r>
            <a:r>
              <a:rPr lang="en-US" sz="2000" b="0" i="0" u="none" strike="noStrike" baseline="0" dirty="0">
                <a:latin typeface="Segoe"/>
                <a:ea typeface="ＭＳ ゴシック"/>
              </a:rPr>
              <a:t>begins and press </a:t>
            </a:r>
            <a:r>
              <a:rPr lang="en-US" sz="2000" b="1" i="0" u="none" strike="noStrike" baseline="0" dirty="0">
                <a:latin typeface="Segoe"/>
                <a:ea typeface="ＭＳ ゴシック"/>
              </a:rPr>
              <a:t>Enter</a:t>
            </a:r>
            <a:r>
              <a:rPr lang="en-US" sz="2000" b="0" i="0" u="none" strike="noStrike" baseline="0" dirty="0">
                <a:latin typeface="Times New Roman"/>
                <a:ea typeface="ＭＳ ゴシック"/>
              </a:rPr>
              <a:t>.</a:t>
            </a:r>
            <a:r>
              <a:rPr lang="en-US" sz="2000" b="0" i="0" u="none" strike="noStrike" baseline="0" dirty="0">
                <a:latin typeface="Segoe"/>
                <a:ea typeface="ＭＳ ゴシック"/>
              </a:rPr>
              <a:t> Your screen should look similar to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pic>
        <p:nvPicPr>
          <p:cNvPr id="7" name="Picture 6" descr="012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3505200"/>
            <a:ext cx="6128169" cy="3140879"/>
          </a:xfrm>
          <a:prstGeom prst="rect">
            <a:avLst/>
          </a:prstGeom>
        </p:spPr>
      </p:pic>
    </p:spTree>
    <p:extLst>
      <p:ext uri="{BB962C8B-B14F-4D97-AF65-F5344CB8AC3E}">
        <p14:creationId xmlns:p14="http://schemas.microsoft.com/office/powerpoint/2010/main" val="1441275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a Milestone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AbsaraOT"/>
              </a:rPr>
              <a:t>7.	</a:t>
            </a:r>
            <a:r>
              <a:rPr lang="en-US" b="1" i="0" u="none" strike="noStrike" baseline="0">
                <a:latin typeface="Segoe"/>
                <a:ea typeface="ＭＳ ゴシック"/>
              </a:rPr>
              <a:t>SAVE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a:t>
            </a:r>
            <a:r>
              <a:rPr lang="en-US" b="1" i="0" u="none" strike="noStrike" baseline="0">
                <a:latin typeface="Times New Roman"/>
                <a:ea typeface="ＭＳ ゴシック"/>
              </a:rPr>
              <a:t>.</a:t>
            </a:r>
            <a:r>
              <a:rPr lang="en-US" b="1" i="0" u="none" strike="noStrike" baseline="0">
                <a:latin typeface="Segoe"/>
                <a:ea typeface="ＭＳ ゴシック"/>
              </a:rPr>
              <a:t> LEAVE </a:t>
            </a:r>
            <a:r>
              <a:rPr lang="en-US" b="0" i="0" u="none" strike="noStrike" baseline="0">
                <a:latin typeface="Segoe"/>
                <a:ea typeface="ＭＳ ゴシック"/>
              </a:rPr>
              <a:t>the project schedule open to use in the next exercise</a:t>
            </a:r>
            <a:r>
              <a:rPr lang="en-US" b="0" i="0" u="none" strike="noStrike" baseline="0">
                <a:latin typeface="Times New Roman"/>
                <a:ea typeface="ＭＳ ゴシック"/>
              </a:rPr>
              <a:t>.</a:t>
            </a:r>
            <a:endParaRPr lang="en-US" b="0" i="0" u="none" strike="noStrike" baseline="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1048853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Organizing Tasks into Phases</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a:xfrm>
            <a:off x="457200" y="1524000"/>
            <a:ext cx="4114800" cy="4953000"/>
          </a:xfrm>
        </p:spPr>
        <p:txBody>
          <a:bodyPr/>
          <a:lstStyle/>
          <a:p>
            <a:pPr lvl="0" rtl="0"/>
            <a:r>
              <a:rPr lang="en-US" b="0" i="0" u="none" strike="noStrike" baseline="0" dirty="0">
                <a:latin typeface="Segoe"/>
                <a:ea typeface="ＭＳ ゴシック"/>
              </a:rPr>
              <a:t>During the planning portion of a project, teams often create a </a:t>
            </a:r>
            <a:r>
              <a:rPr lang="en-US" b="0" i="0" u="none" strike="noStrike" baseline="0" dirty="0">
                <a:solidFill>
                  <a:srgbClr val="FF0000"/>
                </a:solidFill>
                <a:latin typeface="Segoe"/>
                <a:ea typeface="ＭＳ ゴシック"/>
              </a:rPr>
              <a:t>Work Breakdown Structure (WBS) </a:t>
            </a:r>
            <a:r>
              <a:rPr lang="en-US" b="0" i="0" u="none" strike="noStrike" baseline="0" dirty="0">
                <a:latin typeface="Segoe"/>
                <a:ea typeface="ＭＳ ゴシック"/>
              </a:rPr>
              <a:t>to ensure no work is missed. </a:t>
            </a:r>
          </a:p>
          <a:p>
            <a:pPr lvl="0" rtl="0"/>
            <a:r>
              <a:rPr lang="en-US" b="0" i="0" u="none" strike="noStrike" baseline="0" dirty="0">
                <a:latin typeface="Segoe"/>
                <a:ea typeface="ＭＳ ゴシック"/>
              </a:rPr>
              <a:t>A sample WBS for this project is shown in the figure at right.</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012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2592" y="1524001"/>
            <a:ext cx="4112307" cy="4622800"/>
          </a:xfrm>
          <a:prstGeom prst="rect">
            <a:avLst/>
          </a:prstGeom>
        </p:spPr>
      </p:pic>
    </p:spTree>
    <p:extLst>
      <p:ext uri="{BB962C8B-B14F-4D97-AF65-F5344CB8AC3E}">
        <p14:creationId xmlns:p14="http://schemas.microsoft.com/office/powerpoint/2010/main" val="35133660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Create Summary Tasks</a:t>
            </a:r>
            <a:endParaRPr lang="en-US" b="0" i="0" u="none" strike="noStrike" baseline="0" dirty="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After you enter tasks in your project, it can be helpful to organize your project by </a:t>
            </a:r>
            <a:r>
              <a:rPr lang="en-US" b="0" i="0" u="none" strike="noStrike" baseline="0" dirty="0">
                <a:solidFill>
                  <a:srgbClr val="FF0000"/>
                </a:solidFill>
                <a:latin typeface="Segoe"/>
                <a:ea typeface="ＭＳ ゴシック"/>
              </a:rPr>
              <a:t>grouping related tasks into </a:t>
            </a:r>
            <a:r>
              <a:rPr lang="en-US" b="1" i="1" u="none" strike="noStrike" baseline="0" dirty="0">
                <a:solidFill>
                  <a:srgbClr val="FF0000"/>
                </a:solidFill>
                <a:latin typeface="Segoe"/>
                <a:ea typeface="Adobe Garamond Pro"/>
              </a:rPr>
              <a:t>phases</a:t>
            </a:r>
            <a:r>
              <a:rPr lang="en-US" b="0" i="0" u="none" strike="noStrike" baseline="0" dirty="0">
                <a:latin typeface="Times New Roman"/>
                <a:ea typeface="ＭＳ ゴシック"/>
              </a:rPr>
              <a:t>,</a:t>
            </a:r>
            <a:r>
              <a:rPr lang="en-US" b="0" i="0" u="none" strike="noStrike" baseline="0" dirty="0">
                <a:latin typeface="Segoe"/>
                <a:ea typeface="ＭＳ ゴシック"/>
              </a:rPr>
              <a:t> or groups of closely related tasks that encompass a major section of your project. </a:t>
            </a:r>
          </a:p>
          <a:p>
            <a:pPr lvl="0" rtl="0"/>
            <a:r>
              <a:rPr lang="en-US" b="0" i="0" u="none" strike="noStrike" baseline="0" dirty="0">
                <a:latin typeface="Segoe"/>
                <a:ea typeface="ＭＳ ゴシック"/>
              </a:rPr>
              <a:t>The phases, represented by </a:t>
            </a:r>
            <a:r>
              <a:rPr lang="en-US" b="0" i="0" u="none" strike="noStrike" baseline="0" dirty="0">
                <a:solidFill>
                  <a:srgbClr val="FF0000"/>
                </a:solidFill>
                <a:latin typeface="Segoe"/>
                <a:ea typeface="ＭＳ ゴシック"/>
              </a:rPr>
              <a:t>summary tasks</a:t>
            </a:r>
            <a:r>
              <a:rPr lang="en-US" b="0" i="0" u="none" strike="noStrike" baseline="0" dirty="0">
                <a:latin typeface="Segoe"/>
                <a:ea typeface="ＭＳ ゴシック"/>
              </a:rPr>
              <a:t>, identify the major phases and sub-phases in your project. </a:t>
            </a:r>
          </a:p>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Adobe Garamond Pro"/>
              </a:rPr>
              <a:t>summary task </a:t>
            </a:r>
            <a:r>
              <a:rPr lang="en-US" b="0" i="0" u="none" strike="noStrike" baseline="0" dirty="0">
                <a:solidFill>
                  <a:srgbClr val="FF0000"/>
                </a:solidFill>
                <a:latin typeface="Segoe"/>
                <a:ea typeface="ＭＳ ゴシック"/>
              </a:rPr>
              <a:t>is made up of and summarizes all of the tasks within its hierarchical structure</a:t>
            </a:r>
            <a:r>
              <a:rPr lang="en-US" b="0" i="0" u="none" strike="noStrike" baseline="0" dirty="0">
                <a:latin typeface="Segoe"/>
                <a:ea typeface="ＭＳ ゴシック"/>
              </a:rPr>
              <a:t>, which could also include other summary tasks, detail tasks, or subtasks that fall below it.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3907660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solidFill>
                  <a:srgbClr val="FF0000"/>
                </a:solidFill>
                <a:latin typeface="Segoe"/>
                <a:ea typeface="ＭＳ ゴシック"/>
              </a:rPr>
              <a:t>You cannot directly edit a summary task’s duration, start date, or other calculated values</a:t>
            </a:r>
            <a:r>
              <a:rPr lang="en-US" b="0" i="0" u="none" strike="noStrike" baseline="0" dirty="0">
                <a:latin typeface="Segoe"/>
                <a:ea typeface="ＭＳ ゴシック"/>
              </a:rPr>
              <a:t>. In this exercise, you organize your project’s tasks into summary tasks to identify the task’s phases.</a:t>
            </a:r>
          </a:p>
          <a:p>
            <a:pPr lvl="0" rtl="0"/>
            <a:r>
              <a:rPr lang="en-US" b="0" i="0" u="none" strike="noStrike" baseline="0" dirty="0">
                <a:solidFill>
                  <a:srgbClr val="FF0000"/>
                </a:solidFill>
                <a:latin typeface="Segoe"/>
                <a:ea typeface="ＭＳ ゴシック"/>
              </a:rPr>
              <a:t>A </a:t>
            </a:r>
            <a:r>
              <a:rPr lang="en-US" b="1" i="1" u="none" strike="noStrike" baseline="0" dirty="0">
                <a:solidFill>
                  <a:srgbClr val="FF0000"/>
                </a:solidFill>
                <a:latin typeface="Segoe"/>
                <a:ea typeface="ＭＳ ゴシック"/>
              </a:rPr>
              <a:t>work breakdown structure </a:t>
            </a:r>
            <a:r>
              <a:rPr lang="en-US" b="0" i="0" u="none" strike="noStrike" baseline="0" dirty="0">
                <a:solidFill>
                  <a:srgbClr val="FF0000"/>
                </a:solidFill>
                <a:latin typeface="Segoe"/>
                <a:ea typeface="ＭＳ ゴシック"/>
              </a:rPr>
              <a:t>(WBS) is the hierarchical decomposition of the work to complete the project</a:t>
            </a:r>
            <a:r>
              <a:rPr lang="en-US" b="0" i="0" u="none" strike="noStrike" baseline="0" dirty="0">
                <a:latin typeface="Segoe"/>
                <a:ea typeface="ＭＳ ゴシック"/>
              </a:rPr>
              <a:t>. The figure on slide 75 depicts a box-type, or graphical, WBS for the case study project you are working on in this book. </a:t>
            </a:r>
          </a:p>
          <a:p>
            <a:pPr lvl="0" rtl="0"/>
            <a:r>
              <a:rPr lang="en-US" b="0" i="0" u="none" strike="noStrike" baseline="0" dirty="0">
                <a:latin typeface="Segoe"/>
                <a:ea typeface="ＭＳ ゴシック"/>
              </a:rPr>
              <a:t>Microsoft Project, however, displays the WBS in a format called a </a:t>
            </a:r>
            <a:r>
              <a:rPr lang="en-US" b="0" i="0" u="none" strike="noStrike" baseline="0" dirty="0">
                <a:solidFill>
                  <a:srgbClr val="FF0000"/>
                </a:solidFill>
                <a:latin typeface="Segoe"/>
                <a:ea typeface="ＭＳ ゴシック"/>
              </a:rPr>
              <a:t>tabular WBS</a:t>
            </a:r>
            <a:r>
              <a:rPr lang="en-US" b="0" i="0" u="none" strike="noStrike" baseline="0" dirty="0">
                <a:latin typeface="Segoe"/>
                <a:ea typeface="ＭＳ ゴシック"/>
              </a:rPr>
              <a:t>. There are other WBS formats that can be used but these are the two most common.</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1734966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Select tasks 1 through 10.</a:t>
            </a:r>
          </a:p>
          <a:p>
            <a:pPr lvl="1" rtl="0"/>
            <a:r>
              <a:rPr lang="en-US" b="0" i="0" u="none" strike="noStrike" baseline="0" dirty="0">
                <a:latin typeface="Segoe"/>
                <a:ea typeface="ＭＳ ゴシック"/>
              </a:rPr>
              <a:t>2.	On the </a:t>
            </a:r>
            <a:r>
              <a:rPr lang="en-US" b="1" i="0" u="none" strike="noStrike" baseline="0" dirty="0">
                <a:latin typeface="Segoe"/>
                <a:ea typeface="ＭＳ ゴシック"/>
              </a:rPr>
              <a:t>Task </a:t>
            </a:r>
            <a:r>
              <a:rPr lang="en-US" b="0" i="0" u="none" strike="noStrike" baseline="0" dirty="0">
                <a:latin typeface="Segoe"/>
                <a:ea typeface="ＭＳ ゴシック"/>
              </a:rPr>
              <a:t>ribbon, in the </a:t>
            </a:r>
            <a:r>
              <a:rPr lang="en-US" b="0" i="0" u="none" strike="noStrike" baseline="0" dirty="0">
                <a:solidFill>
                  <a:srgbClr val="FF0000"/>
                </a:solidFill>
                <a:latin typeface="Segoe"/>
                <a:ea typeface="ＭＳ ゴシック"/>
              </a:rPr>
              <a:t>Insert command group</a:t>
            </a:r>
            <a:r>
              <a:rPr lang="en-US" b="0" i="0" u="none" strike="noStrike" baseline="0" dirty="0">
                <a:latin typeface="Segoe"/>
                <a:ea typeface="ＭＳ ゴシック"/>
              </a:rPr>
              <a:t>, click the </a:t>
            </a:r>
            <a:r>
              <a:rPr lang="en-US" b="1" i="0" u="none" strike="noStrike" baseline="0" dirty="0">
                <a:latin typeface="Segoe"/>
                <a:ea typeface="ＭＳ ゴシック"/>
              </a:rPr>
              <a:t>Summary </a:t>
            </a:r>
            <a:r>
              <a:rPr lang="en-US" b="0" i="0" u="none" strike="noStrike" baseline="0" dirty="0">
                <a:latin typeface="Segoe"/>
                <a:ea typeface="ＭＳ ゴシック"/>
              </a:rPr>
              <a:t>button. A new summary task row is inserted above the selected tasks, all selected tasks are shifted down and renumbered, and they are all now part of this new summary task.</a:t>
            </a:r>
          </a:p>
          <a:p>
            <a:pPr lvl="1" rtl="0"/>
            <a:r>
              <a:rPr lang="en-US" b="0" i="0" u="none" strike="noStrike" baseline="0" dirty="0">
                <a:latin typeface="Segoe"/>
                <a:ea typeface="ＭＳ ゴシック"/>
              </a:rPr>
              <a:t>3.	In the Task Name field for the new summary task, type </a:t>
            </a:r>
            <a:r>
              <a:rPr lang="en-US" b="1" i="0" u="none" strike="noStrike" baseline="0" dirty="0">
                <a:latin typeface="Segoe"/>
                <a:ea typeface="ＭＳ ゴシック"/>
              </a:rPr>
              <a:t>Pre-Production </a:t>
            </a:r>
            <a:r>
              <a:rPr lang="en-US" b="0" i="0" u="none" strike="noStrike" baseline="0" dirty="0">
                <a:latin typeface="Segoe"/>
                <a:ea typeface="ＭＳ ゴシック"/>
              </a:rPr>
              <a:t>and press </a:t>
            </a:r>
            <a:r>
              <a:rPr lang="en-US" b="1" i="0" u="none" strike="noStrike" baseline="0" dirty="0">
                <a:latin typeface="Segoe"/>
                <a:ea typeface="ＭＳ ゴシック"/>
              </a:rPr>
              <a:t>Enter</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2572480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4.	Type the following task names below task 11, Pre-Production complete. Press </a:t>
            </a:r>
            <a:r>
              <a:rPr lang="en-US" b="1" i="0" u="none" strike="noStrike" baseline="0" dirty="0">
                <a:latin typeface="Segoe"/>
                <a:ea typeface="ＭＳ ゴシック"/>
              </a:rPr>
              <a:t>Enter</a:t>
            </a:r>
            <a:r>
              <a:rPr lang="en-US" b="0" i="0" u="none" strike="noStrike" baseline="0" dirty="0">
                <a:latin typeface="Segoe"/>
                <a:ea typeface="ＭＳ ゴシック"/>
              </a:rPr>
              <a:t> after each task name.</a:t>
            </a:r>
          </a:p>
          <a:p>
            <a:pPr lvl="0" rtl="0"/>
            <a:r>
              <a:rPr lang="en-US" b="1" i="0" u="none" strike="noStrike" baseline="0" dirty="0">
                <a:latin typeface="Segoe"/>
                <a:ea typeface="ＭＳ ゴシック"/>
              </a:rPr>
              <a:t>Production</a:t>
            </a:r>
          </a:p>
          <a:p>
            <a:pPr lvl="0" rtl="0"/>
            <a:r>
              <a:rPr lang="en-US" b="1" i="0" u="none" strike="noStrike" baseline="0" dirty="0">
                <a:latin typeface="Segoe"/>
                <a:ea typeface="ＭＳ ゴシック"/>
              </a:rPr>
              <a:t>Post-Production</a:t>
            </a:r>
          </a:p>
          <a:p>
            <a:pPr lvl="0" rtl="0"/>
            <a:r>
              <a:rPr lang="en-US" b="0" i="0" u="none" strike="noStrike" baseline="0" dirty="0">
                <a:latin typeface="Segoe"/>
                <a:ea typeface="ＭＳ ゴシック"/>
              </a:rPr>
              <a:t>Note that each of these became part of the previous section. You want each of these to become a summary task.</a:t>
            </a:r>
          </a:p>
          <a:p>
            <a:pPr lvl="1" rtl="0"/>
            <a:r>
              <a:rPr lang="en-US" b="0" i="0" u="none" strike="noStrike" baseline="0" dirty="0">
                <a:latin typeface="Segoe"/>
                <a:ea typeface="AbsaraOT"/>
              </a:rPr>
              <a:t>5.	</a:t>
            </a:r>
            <a:r>
              <a:rPr lang="en-US" b="0" i="0" u="none" strike="noStrike" baseline="0" dirty="0">
                <a:latin typeface="Segoe"/>
                <a:ea typeface="ＭＳ ゴシック"/>
              </a:rPr>
              <a:t>Select tasks </a:t>
            </a:r>
            <a:r>
              <a:rPr lang="en-US" b="1" i="0" u="none" strike="noStrike" baseline="0" dirty="0">
                <a:latin typeface="Segoe"/>
                <a:ea typeface="ＭＳ ゴシック"/>
              </a:rPr>
              <a:t>12 </a:t>
            </a:r>
            <a:r>
              <a:rPr lang="en-US" b="0" i="0" u="none" strike="noStrike" baseline="0" dirty="0">
                <a:latin typeface="Segoe"/>
                <a:ea typeface="ＭＳ ゴシック"/>
              </a:rPr>
              <a:t>and </a:t>
            </a:r>
            <a:r>
              <a:rPr lang="en-US" b="1" i="0" u="none" strike="noStrike" baseline="0" dirty="0">
                <a:latin typeface="Segoe"/>
                <a:ea typeface="ＭＳ ゴシック"/>
              </a:rPr>
              <a:t>13</a:t>
            </a:r>
            <a:r>
              <a:rPr lang="en-US" b="0" i="0" u="none" strike="noStrike" baseline="0" dirty="0">
                <a:latin typeface="Times New Roman"/>
                <a:ea typeface="ＭＳ ゴシック"/>
              </a:rPr>
              <a:t>.</a:t>
            </a:r>
            <a:r>
              <a:rPr lang="en-US" b="0" i="0" u="none" strike="noStrike" baseline="0" dirty="0">
                <a:latin typeface="Segoe"/>
                <a:ea typeface="ＭＳ ゴシック"/>
              </a:rPr>
              <a:t> On the ribbon, in the Schedule command group, select the </a:t>
            </a:r>
            <a:r>
              <a:rPr lang="en-US" b="1" i="0" u="none" strike="noStrike" baseline="0" dirty="0" err="1">
                <a:solidFill>
                  <a:srgbClr val="FF0000"/>
                </a:solidFill>
                <a:latin typeface="Segoe"/>
                <a:ea typeface="ＭＳ ゴシック"/>
              </a:rPr>
              <a:t>Outdent</a:t>
            </a:r>
            <a:r>
              <a:rPr lang="en-US" b="1" i="0" u="none" strike="noStrike" baseline="0" dirty="0">
                <a:latin typeface="Segoe"/>
                <a:ea typeface="ＭＳ ゴシック"/>
              </a:rPr>
              <a:t> </a:t>
            </a:r>
            <a:r>
              <a:rPr lang="en-US" b="0" i="0" u="none" strike="noStrike" baseline="0" dirty="0">
                <a:latin typeface="Segoe"/>
                <a:ea typeface="ＭＳ ゴシック"/>
              </a:rPr>
              <a:t>button.</a:t>
            </a:r>
          </a:p>
          <a:p>
            <a:pPr lvl="1" rtl="0"/>
            <a:r>
              <a:rPr lang="en-US" b="0" i="0" u="none" strike="noStrike" baseline="0" dirty="0">
                <a:latin typeface="Segoe"/>
                <a:ea typeface="ＭＳ ゴシック"/>
              </a:rPr>
              <a:t>6.	Click the </a:t>
            </a:r>
            <a:r>
              <a:rPr lang="en-US" b="1" i="0" u="none" strike="noStrike" baseline="0" dirty="0">
                <a:latin typeface="Segoe"/>
                <a:ea typeface="ＭＳ ゴシック"/>
              </a:rPr>
              <a:t>name </a:t>
            </a:r>
            <a:r>
              <a:rPr lang="en-US" b="0" i="0" u="none" strike="noStrike" baseline="0" dirty="0">
                <a:latin typeface="Segoe"/>
                <a:ea typeface="ＭＳ ゴシック"/>
              </a:rPr>
              <a:t>of task 13, </a:t>
            </a:r>
            <a:r>
              <a:rPr lang="en-US" b="1" i="0" u="none" strike="noStrike" baseline="0" dirty="0">
                <a:latin typeface="Segoe"/>
                <a:ea typeface="ＭＳ ゴシック"/>
              </a:rPr>
              <a:t>Post-Production</a:t>
            </a:r>
            <a:r>
              <a:rPr lang="en-US" b="0" i="0" u="none" strike="noStrike" baseline="0" dirty="0">
                <a:latin typeface="Times New Roman"/>
                <a:ea typeface="ＭＳ ゴシック"/>
              </a:rPr>
              <a:t>,</a:t>
            </a:r>
            <a:r>
              <a:rPr lang="en-US" b="0" i="0" u="none" strike="noStrike" baseline="0" dirty="0">
                <a:latin typeface="Segoe"/>
                <a:ea typeface="ＭＳ ゴシック"/>
              </a:rPr>
              <a:t> and press </a:t>
            </a:r>
            <a:r>
              <a:rPr lang="en-US" b="1" i="0" u="none" strike="noStrike" baseline="0" dirty="0">
                <a:latin typeface="Segoe"/>
                <a:ea typeface="ＭＳ ゴシック"/>
              </a:rPr>
              <a:t>Insert </a:t>
            </a:r>
            <a:r>
              <a:rPr lang="en-US" b="0" i="0" u="none" strike="noStrike" baseline="0" dirty="0">
                <a:latin typeface="Segoe"/>
                <a:ea typeface="ＭＳ ゴシック"/>
              </a:rPr>
              <a:t>twice. Two blank tasks are inserted above the Post-Production task.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329790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Navigating in Microsoft Project 2013</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can modify this schedule (or any other project template) to fit your specific project needs. Later in this lesson you will learn how to create a project schedule from a blank template. </a:t>
            </a:r>
          </a:p>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Adobe Garamond Pro"/>
              </a:rPr>
              <a:t>template</a:t>
            </a:r>
            <a:r>
              <a:rPr lang="en-US" b="1" i="1" u="none" strike="noStrike" baseline="0" dirty="0">
                <a:latin typeface="Segoe"/>
                <a:ea typeface="Adobe Garamond Pro"/>
              </a:rPr>
              <a:t> </a:t>
            </a:r>
            <a:r>
              <a:rPr lang="en-US" b="0" i="0" u="none" strike="noStrike" baseline="0" dirty="0">
                <a:latin typeface="Segoe"/>
                <a:ea typeface="ＭＳ ゴシック"/>
              </a:rPr>
              <a:t>is a predefined file that can be blank with the default characteristics set, or it could already contain project task and resource information. </a:t>
            </a:r>
          </a:p>
          <a:p>
            <a:pPr lvl="0" rtl="0"/>
            <a:r>
              <a:rPr lang="en-US" b="0" i="0" u="none" strike="noStrike" baseline="0" dirty="0">
                <a:latin typeface="Segoe"/>
                <a:ea typeface="ＭＳ ゴシック"/>
              </a:rPr>
              <a:t>Knowing how to </a:t>
            </a:r>
            <a:r>
              <a:rPr lang="en-US" b="0" i="0" u="none" strike="noStrike" baseline="0" dirty="0">
                <a:solidFill>
                  <a:srgbClr val="FF0000"/>
                </a:solidFill>
                <a:latin typeface="Segoe"/>
                <a:ea typeface="ＭＳ ゴシック"/>
              </a:rPr>
              <a:t>navigate</a:t>
            </a:r>
            <a:r>
              <a:rPr lang="en-US" b="0" i="0" u="none" strike="noStrike" baseline="0" dirty="0">
                <a:latin typeface="Segoe"/>
                <a:ea typeface="ＭＳ ゴシック"/>
              </a:rPr>
              <a:t> in Microsoft Project and how Microsoft Project handles data will increase your efficiency in locating needed information.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370108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7.	Type the following task names and durations below task 12, Production. </a:t>
            </a:r>
          </a:p>
          <a:p>
            <a:pPr lvl="0" rtl="0"/>
            <a:r>
              <a:rPr lang="en-US" b="0" i="0" u="none" strike="noStrike" baseline="0">
                <a:latin typeface="Segoe"/>
                <a:ea typeface="ＭＳ ゴシック"/>
              </a:rPr>
              <a:t>Task Name	Duration</a:t>
            </a:r>
          </a:p>
          <a:p>
            <a:pPr lvl="0" rtl="0"/>
            <a:r>
              <a:rPr lang="en-US" b="1" i="0" u="none" strike="noStrike" baseline="0">
                <a:latin typeface="Segoe"/>
                <a:ea typeface="ＭＳ ゴシック"/>
              </a:rPr>
              <a:t>Production begins	0d</a:t>
            </a:r>
          </a:p>
          <a:p>
            <a:pPr lvl="0" rtl="0"/>
            <a:r>
              <a:rPr lang="en-US" b="1" i="0" u="none" strike="noStrike" baseline="0">
                <a:latin typeface="Segoe"/>
                <a:ea typeface="ＭＳ ゴシック"/>
              </a:rPr>
              <a:t>Production complete	0d</a:t>
            </a:r>
          </a:p>
          <a:p>
            <a:pPr lvl="1" rtl="0"/>
            <a:r>
              <a:rPr lang="en-US" b="0" i="0" u="none" strike="noStrike" baseline="0">
                <a:latin typeface="Segoe"/>
                <a:ea typeface="ＭＳ ゴシック"/>
              </a:rPr>
              <a:t>8.	Type the following tasks names and durations below task 15, Post-Production. </a:t>
            </a:r>
          </a:p>
          <a:p>
            <a:pPr lvl="0" rtl="0"/>
            <a:r>
              <a:rPr lang="en-US" b="0" i="0" u="none" strike="noStrike" baseline="0">
                <a:latin typeface="Segoe"/>
                <a:ea typeface="ＭＳ ゴシック"/>
              </a:rPr>
              <a:t>Task Name	Duration</a:t>
            </a:r>
          </a:p>
          <a:p>
            <a:pPr lvl="0" rtl="0"/>
            <a:r>
              <a:rPr lang="en-US" b="1" i="0" u="none" strike="noStrike" baseline="0">
                <a:latin typeface="Segoe"/>
                <a:ea typeface="ＭＳ ゴシック"/>
              </a:rPr>
              <a:t>Post-Production begins	0d</a:t>
            </a:r>
          </a:p>
          <a:p>
            <a:pPr lvl="0" rtl="0"/>
            <a:r>
              <a:rPr lang="en-US" b="1" i="0" u="none" strike="noStrike" baseline="0">
                <a:latin typeface="Segoe"/>
                <a:ea typeface="ＭＳ ゴシック"/>
              </a:rPr>
              <a:t>Post-Production complete	0d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255623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9.	Select tasks </a:t>
            </a:r>
            <a:r>
              <a:rPr lang="en-US" sz="2000" b="1" i="0" u="none" strike="noStrike" baseline="0" dirty="0">
                <a:latin typeface="Segoe"/>
                <a:ea typeface="ＭＳ ゴシック"/>
              </a:rPr>
              <a:t>13 </a:t>
            </a:r>
            <a:r>
              <a:rPr lang="en-US" sz="2000" b="0" i="0" u="none" strike="noStrike" baseline="0" dirty="0">
                <a:latin typeface="Segoe"/>
                <a:ea typeface="ＭＳ ゴシック"/>
              </a:rPr>
              <a:t>and </a:t>
            </a:r>
            <a:r>
              <a:rPr lang="en-US" sz="2000" b="1" i="0" u="none" strike="noStrike" baseline="0" dirty="0">
                <a:latin typeface="Segoe"/>
                <a:ea typeface="ＭＳ ゴシック"/>
              </a:rPr>
              <a:t>14</a:t>
            </a:r>
            <a:r>
              <a:rPr lang="en-US" sz="2000" b="0" i="0" u="none" strike="noStrike" baseline="0" dirty="0">
                <a:latin typeface="Times New Roman"/>
                <a:ea typeface="ＭＳ ゴシック"/>
              </a:rPr>
              <a:t>.</a:t>
            </a:r>
            <a:r>
              <a:rPr lang="en-US" sz="2000" b="0" i="0" u="none" strike="noStrike" baseline="0" dirty="0">
                <a:latin typeface="Segoe"/>
                <a:ea typeface="ＭＳ ゴシック"/>
              </a:rPr>
              <a:t> On the </a:t>
            </a:r>
            <a:r>
              <a:rPr lang="en-US" sz="2000" b="1" i="0" u="none" strike="noStrike" baseline="0" dirty="0">
                <a:latin typeface="Segoe"/>
                <a:ea typeface="ＭＳ ゴシック"/>
              </a:rPr>
              <a:t>Task </a:t>
            </a:r>
            <a:r>
              <a:rPr lang="en-US" sz="2000" b="0" i="0" u="none" strike="noStrike" baseline="0" dirty="0">
                <a:latin typeface="Segoe"/>
                <a:ea typeface="ＭＳ ゴシック"/>
              </a:rPr>
              <a:t>ribbon, in the Schedule group, click the </a:t>
            </a:r>
            <a:r>
              <a:rPr lang="en-US" sz="2000" b="1" i="0" u="none" strike="noStrike" baseline="0" dirty="0">
                <a:latin typeface="Segoe"/>
                <a:ea typeface="ＭＳ ゴシック"/>
              </a:rPr>
              <a:t>Indent </a:t>
            </a:r>
            <a:r>
              <a:rPr lang="en-US" sz="2000" b="0" i="0" u="none" strike="noStrike" baseline="0" dirty="0">
                <a:latin typeface="Segoe"/>
                <a:ea typeface="ＭＳ ゴシック"/>
              </a:rPr>
              <a:t>button. Tasks 13 and 14 are indented and task 12 becomes a summary task.</a:t>
            </a:r>
          </a:p>
          <a:p>
            <a:pPr lvl="1" rtl="0"/>
            <a:r>
              <a:rPr lang="en-US" sz="2000" b="0" i="0" u="none" strike="noStrike" baseline="0" dirty="0">
                <a:latin typeface="Segoe"/>
                <a:ea typeface="AbsaraOT"/>
              </a:rPr>
              <a:t>10.	</a:t>
            </a:r>
            <a:r>
              <a:rPr lang="en-US" sz="2000" b="0" i="0" u="none" strike="noStrike" baseline="0" dirty="0">
                <a:latin typeface="Segoe"/>
                <a:ea typeface="ＭＳ ゴシック"/>
              </a:rPr>
              <a:t>Select tasks </a:t>
            </a:r>
            <a:r>
              <a:rPr lang="en-US" sz="2000" b="1" i="0" u="none" strike="noStrike" baseline="0" dirty="0">
                <a:latin typeface="Segoe"/>
                <a:ea typeface="ＭＳ ゴシック"/>
              </a:rPr>
              <a:t>16 </a:t>
            </a:r>
            <a:r>
              <a:rPr lang="en-US" sz="2000" b="0" i="0" u="none" strike="noStrike" baseline="0" dirty="0">
                <a:latin typeface="Segoe"/>
                <a:ea typeface="ＭＳ ゴシック"/>
              </a:rPr>
              <a:t>and </a:t>
            </a:r>
            <a:r>
              <a:rPr lang="en-US" sz="2000" b="1" i="0" u="none" strike="noStrike" baseline="0" dirty="0">
                <a:latin typeface="Segoe"/>
                <a:ea typeface="ＭＳ ゴシック"/>
              </a:rPr>
              <a:t>17</a:t>
            </a:r>
            <a:r>
              <a:rPr lang="en-US" sz="2000" b="0" i="0" u="none" strike="noStrike" baseline="0" dirty="0">
                <a:latin typeface="Times New Roman"/>
                <a:ea typeface="ＭＳ ゴシック"/>
              </a:rPr>
              <a:t>.</a:t>
            </a:r>
            <a:r>
              <a:rPr lang="en-US" sz="2000" b="0" i="0" u="none" strike="noStrike" baseline="0" dirty="0">
                <a:latin typeface="Segoe"/>
                <a:ea typeface="ＭＳ ゴシック"/>
              </a:rPr>
              <a:t> Hold down </a:t>
            </a:r>
            <a:r>
              <a:rPr lang="en-US" sz="2000" b="1" i="0" u="none" strike="noStrike" baseline="0" dirty="0" err="1">
                <a:latin typeface="Segoe"/>
                <a:ea typeface="ＭＳ ゴシック"/>
              </a:rPr>
              <a:t>Alt+Shift+Right</a:t>
            </a:r>
            <a:r>
              <a:rPr lang="en-US" sz="2000" b="1" i="0" u="none" strike="noStrike" baseline="0" dirty="0">
                <a:latin typeface="Segoe"/>
                <a:ea typeface="ＭＳ ゴシック"/>
              </a:rPr>
              <a:t> Arrow</a:t>
            </a:r>
            <a:r>
              <a:rPr lang="en-US" sz="2000" b="0" i="0" u="none" strike="noStrike" baseline="0" dirty="0">
                <a:latin typeface="Times New Roman"/>
                <a:ea typeface="ＭＳ ゴシック"/>
              </a:rPr>
              <a:t>.</a:t>
            </a:r>
            <a:r>
              <a:rPr lang="en-US" sz="2000" b="0" i="0" u="none" strike="noStrike" baseline="0" dirty="0">
                <a:latin typeface="Segoe"/>
                <a:ea typeface="ＭＳ ゴシック"/>
              </a:rPr>
              <a:t> Tasks 16 and 17 are indented and task 15 becomes a summary task. Your screen should look similar to the figure on the next slide.</a:t>
            </a:r>
          </a:p>
          <a:p>
            <a:pPr lvl="1"/>
            <a:r>
              <a:rPr lang="en-US" sz="2000" dirty="0">
                <a:latin typeface="Segoe"/>
                <a:ea typeface="AbsaraOT"/>
              </a:rPr>
              <a:t>11.	</a:t>
            </a:r>
            <a:r>
              <a:rPr lang="en-US" sz="2000" b="1" dirty="0">
                <a:latin typeface="Segoe"/>
                <a:ea typeface="ＭＳ ゴシック"/>
              </a:rPr>
              <a:t>SAVE </a:t>
            </a:r>
            <a:r>
              <a:rPr lang="en-US" sz="2000" dirty="0">
                <a:latin typeface="Segoe"/>
                <a:ea typeface="ＭＳ ゴシック"/>
              </a:rPr>
              <a:t>the project schedule.</a:t>
            </a:r>
          </a:p>
          <a:p>
            <a:pPr lvl="0"/>
            <a:r>
              <a:rPr lang="en-US" sz="2000" b="1" dirty="0">
                <a:latin typeface="Segoe"/>
                <a:ea typeface="ＭＳ ゴシック"/>
              </a:rPr>
              <a:t>PAUSE</a:t>
            </a:r>
            <a:r>
              <a:rPr lang="en-US" sz="2000" b="1" dirty="0">
                <a:latin typeface="Times New Roman"/>
                <a:ea typeface="ＭＳ ゴシック"/>
              </a:rPr>
              <a:t>.</a:t>
            </a:r>
            <a:r>
              <a:rPr lang="en-US" sz="2000" b="1" dirty="0">
                <a:latin typeface="Segoe"/>
                <a:ea typeface="ＭＳ ゴシック"/>
              </a:rPr>
              <a:t> LEAVE </a:t>
            </a:r>
            <a:r>
              <a:rPr lang="en-US" sz="2000" dirty="0">
                <a:latin typeface="Segoe"/>
                <a:ea typeface="ＭＳ ゴシック"/>
              </a:rPr>
              <a:t>the project schedule open to use in the next exercise</a:t>
            </a:r>
            <a:r>
              <a:rPr lang="en-US" sz="2000" dirty="0">
                <a:latin typeface="Times New Roman"/>
                <a:ea typeface="ＭＳ ゴシック"/>
              </a:rPr>
              <a:t>.</a:t>
            </a:r>
          </a:p>
          <a:p>
            <a:pPr lvl="0"/>
            <a:r>
              <a:rPr lang="en-US" sz="2000" dirty="0">
                <a:latin typeface="Segoe"/>
                <a:ea typeface="ＭＳ ゴシック"/>
              </a:rPr>
              <a:t>You have just organized your tasks into phases. Working with phases and tasks in Microsoft Project is similar to working with an outline in Microsoft Word. </a:t>
            </a:r>
          </a:p>
          <a:p>
            <a:pPr lvl="0"/>
            <a:r>
              <a:rPr lang="en-US" sz="2000" dirty="0">
                <a:latin typeface="Segoe"/>
                <a:ea typeface="ＭＳ ゴシック"/>
              </a:rPr>
              <a:t>You can create phases by indenting and </a:t>
            </a:r>
            <a:r>
              <a:rPr lang="en-US" sz="2000" dirty="0" err="1">
                <a:latin typeface="Segoe"/>
                <a:ea typeface="ＭＳ ゴシック"/>
              </a:rPr>
              <a:t>outdenting</a:t>
            </a:r>
            <a:r>
              <a:rPr lang="en-US" sz="2000" dirty="0">
                <a:latin typeface="Segoe"/>
                <a:ea typeface="ＭＳ ゴシック"/>
              </a:rPr>
              <a:t> tasks, and you can collapse an entire task list into its phase components.</a:t>
            </a:r>
            <a:endParaRPr lang="en-US" sz="2000" dirty="0">
              <a:latin typeface="AGaramond-RegularSC"/>
              <a:ea typeface="ＭＳ ゴシック"/>
            </a:endParaRPr>
          </a:p>
          <a:p>
            <a:pPr lvl="1" rtl="0"/>
            <a:endParaRPr lang="en-US" sz="2000" b="0" i="0" u="none" strike="noStrike" baseline="0" dirty="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
        <p:nvSpPr>
          <p:cNvPr id="7" name="TextBox 6"/>
          <p:cNvSpPr txBox="1"/>
          <p:nvPr/>
        </p:nvSpPr>
        <p:spPr>
          <a:xfrm>
            <a:off x="5486400" y="2209800"/>
            <a:ext cx="1828800" cy="369332"/>
          </a:xfrm>
          <a:prstGeom prst="rect">
            <a:avLst/>
          </a:prstGeom>
          <a:noFill/>
        </p:spPr>
        <p:txBody>
          <a:bodyPr wrap="square" rtlCol="0">
            <a:spAutoFit/>
          </a:bodyPr>
          <a:lstStyle/>
          <a:p>
            <a:pPr algn="l"/>
            <a:r>
              <a:rPr lang="en-US" dirty="0">
                <a:solidFill>
                  <a:srgbClr val="FF0000"/>
                </a:solidFill>
              </a:rPr>
              <a:t>Same as Indent</a:t>
            </a:r>
          </a:p>
        </p:txBody>
      </p:sp>
    </p:spTree>
    <p:extLst>
      <p:ext uri="{BB962C8B-B14F-4D97-AF65-F5344CB8AC3E}">
        <p14:creationId xmlns:p14="http://schemas.microsoft.com/office/powerpoint/2010/main" val="12610985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Summary Tasks</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82</a:t>
            </a:fld>
            <a:endParaRPr lang="en-US" dirty="0"/>
          </a:p>
        </p:txBody>
      </p:sp>
      <p:pic>
        <p:nvPicPr>
          <p:cNvPr id="7" name="Picture 6" descr="012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600200"/>
            <a:ext cx="6743700" cy="4504547"/>
          </a:xfrm>
          <a:prstGeom prst="rect">
            <a:avLst/>
          </a:prstGeom>
        </p:spPr>
      </p:pic>
      <p:sp>
        <p:nvSpPr>
          <p:cNvPr id="8" name="Rounded Rectangle 7"/>
          <p:cNvSpPr/>
          <p:nvPr/>
        </p:nvSpPr>
        <p:spPr bwMode="auto">
          <a:xfrm>
            <a:off x="1295400" y="3124200"/>
            <a:ext cx="762000" cy="3810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ounded Rectangle 8"/>
          <p:cNvSpPr/>
          <p:nvPr/>
        </p:nvSpPr>
        <p:spPr bwMode="auto">
          <a:xfrm>
            <a:off x="1219200" y="4114800"/>
            <a:ext cx="762000" cy="3810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488647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Create Summary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Most complex projects require a combination of both top-down and bottom-up planning in order to create accurate tasks and phases:</a:t>
            </a:r>
          </a:p>
          <a:p>
            <a:pPr lvl="0" rtl="0"/>
            <a:r>
              <a:rPr lang="en-US" b="1" i="1" u="none" strike="noStrike" baseline="0" dirty="0">
                <a:solidFill>
                  <a:srgbClr val="FF0000"/>
                </a:solidFill>
                <a:latin typeface="Segoe"/>
                <a:ea typeface="Adobe Garamond Pro"/>
              </a:rPr>
              <a:t>Top–down planning </a:t>
            </a:r>
            <a:r>
              <a:rPr lang="en-US" b="0" i="0" u="none" strike="noStrike" baseline="0" dirty="0">
                <a:latin typeface="Segoe"/>
                <a:ea typeface="ＭＳ ゴシック"/>
              </a:rPr>
              <a:t>develops a project schedule by identifying the highest level phases or summary tasks before breaking them into lower level components or subtasks. This approach works from general to specific.</a:t>
            </a:r>
          </a:p>
          <a:p>
            <a:pPr lvl="0" rtl="0"/>
            <a:r>
              <a:rPr lang="en-US" b="1" i="1" u="none" strike="noStrike" baseline="0" dirty="0">
                <a:solidFill>
                  <a:srgbClr val="FF0000"/>
                </a:solidFill>
                <a:latin typeface="Segoe"/>
                <a:ea typeface="Adobe Garamond Pro"/>
              </a:rPr>
              <a:t>Bottom–up planning </a:t>
            </a:r>
            <a:r>
              <a:rPr lang="en-US" b="0" i="0" u="none" strike="noStrike" baseline="0" dirty="0">
                <a:latin typeface="Segoe"/>
                <a:ea typeface="ＭＳ ゴシック"/>
              </a:rPr>
              <a:t>develops a project schedule by starting with the lowest level tasks before organizing them into higher level phases or summary tasks. This approach works from specific to general.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7848389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Linking Tasks</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can create task relationships by creating </a:t>
            </a:r>
            <a:r>
              <a:rPr lang="en-US" b="0" i="0" u="none" strike="noStrike" baseline="0" dirty="0">
                <a:solidFill>
                  <a:srgbClr val="FF0000"/>
                </a:solidFill>
                <a:latin typeface="Segoe"/>
                <a:ea typeface="ＭＳ ゴシック"/>
              </a:rPr>
              <a:t>links between tasks. </a:t>
            </a:r>
          </a:p>
          <a:p>
            <a:pPr lvl="0" rtl="0"/>
            <a:r>
              <a:rPr lang="en-US" b="0" i="0" u="none" strike="noStrike" baseline="0" dirty="0">
                <a:latin typeface="Segoe"/>
                <a:ea typeface="ＭＳ ゴシック"/>
              </a:rPr>
              <a:t>In the Auto Scheduling mode, the links create a sequential dependency in which one task depends on the start or completion of another task in order to begin or end.</a:t>
            </a:r>
          </a:p>
          <a:p>
            <a:pPr lvl="0" rtl="0"/>
            <a:r>
              <a:rPr lang="en-US" b="0" i="0" u="none" strike="noStrike" baseline="0" dirty="0">
                <a:latin typeface="Segoe"/>
                <a:ea typeface="ＭＳ ゴシック"/>
              </a:rPr>
              <a:t>When you created your project, all of the tasks in the project schedule were scheduled to start on the same date–the project start date. </a:t>
            </a:r>
          </a:p>
          <a:p>
            <a:pPr lvl="0" rtl="0"/>
            <a:r>
              <a:rPr lang="en-US" b="0" i="0" u="none" strike="noStrike" baseline="0" dirty="0">
                <a:latin typeface="Segoe"/>
                <a:ea typeface="ＭＳ ゴシック"/>
              </a:rPr>
              <a:t>You must create a dependency, or </a:t>
            </a:r>
            <a:r>
              <a:rPr lang="en-US" b="1" i="1" u="none" strike="noStrike" baseline="0" dirty="0">
                <a:solidFill>
                  <a:srgbClr val="FF0000"/>
                </a:solidFill>
                <a:latin typeface="Segoe"/>
                <a:ea typeface="Adobe Garamond Pro"/>
              </a:rPr>
              <a:t>link</a:t>
            </a:r>
            <a:r>
              <a:rPr lang="en-US" b="0" i="0" u="none" strike="noStrike" baseline="0" dirty="0">
                <a:latin typeface="Times New Roman"/>
                <a:ea typeface="ＭＳ ゴシック"/>
              </a:rPr>
              <a:t>,</a:t>
            </a:r>
            <a:r>
              <a:rPr lang="en-US" b="0" i="0" u="none" strike="noStrike" baseline="0" dirty="0">
                <a:latin typeface="Segoe"/>
                <a:ea typeface="ＭＳ ゴシック"/>
              </a:rPr>
              <a:t> between tasks to correctly reflect the order in which work must be completed. </a:t>
            </a:r>
          </a:p>
          <a:p>
            <a:pPr lvl="0" rtl="0"/>
            <a:r>
              <a:rPr lang="en-US" b="0" i="0" u="none" strike="noStrike" baseline="0" dirty="0">
                <a:latin typeface="Segoe"/>
                <a:ea typeface="ＭＳ ゴシック"/>
              </a:rPr>
              <a:t>In this exercise, you will link two tasks to reflect the actual order in which they will occur.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4121876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Select tasks </a:t>
            </a:r>
            <a:r>
              <a:rPr lang="en-US" b="1" i="0" u="none" strike="noStrike" baseline="0" dirty="0">
                <a:latin typeface="Segoe"/>
                <a:ea typeface="ＭＳ ゴシック"/>
              </a:rPr>
              <a:t>2 and 3</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2.	On the Task ribbon, under the Schedule group, click the </a:t>
            </a:r>
            <a:r>
              <a:rPr lang="en-US" b="1" i="0" u="none" strike="noStrike" baseline="0" dirty="0">
                <a:solidFill>
                  <a:srgbClr val="FF0000"/>
                </a:solidFill>
                <a:latin typeface="Segoe"/>
                <a:ea typeface="ＭＳ ゴシック"/>
              </a:rPr>
              <a:t>Link the Selected Tasks</a:t>
            </a:r>
            <a:r>
              <a:rPr lang="en-US" b="0" i="0" u="none" strike="noStrike" baseline="0" dirty="0">
                <a:solidFill>
                  <a:srgbClr val="FF0000"/>
                </a:solidFill>
                <a:latin typeface="Segoe"/>
                <a:ea typeface="ＭＳ ゴシック"/>
              </a:rPr>
              <a:t> button.</a:t>
            </a:r>
          </a:p>
          <a:p>
            <a:pPr lvl="1" rtl="0"/>
            <a:r>
              <a:rPr lang="en-US" b="0" i="0" u="none" strike="noStrike" baseline="0" dirty="0">
                <a:latin typeface="Segoe"/>
                <a:ea typeface="ＭＳ ゴシック"/>
              </a:rPr>
              <a:t>3.	Tasks 2 and 3 are now linked with a finish-to-start relationship.</a:t>
            </a:r>
          </a:p>
          <a:p>
            <a:pPr lvl="1" rtl="0"/>
            <a:r>
              <a:rPr lang="en-US" b="0" i="0" u="none" strike="noStrike" baseline="0" dirty="0">
                <a:latin typeface="Segoe"/>
                <a:ea typeface="ＭＳ ゴシック"/>
              </a:rPr>
              <a:t>4.	Select the </a:t>
            </a:r>
            <a:r>
              <a:rPr lang="en-US" b="1" i="0" u="none" strike="noStrike" baseline="0" dirty="0">
                <a:latin typeface="Segoe"/>
                <a:ea typeface="ＭＳ ゴシック"/>
              </a:rPr>
              <a:t>name cells </a:t>
            </a:r>
            <a:r>
              <a:rPr lang="en-US" b="0" i="0" u="none" strike="noStrike" baseline="0" dirty="0">
                <a:latin typeface="Segoe"/>
                <a:ea typeface="ＭＳ ゴシック"/>
              </a:rPr>
              <a:t>of tasks 3 and 4.</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spTree>
    <p:extLst>
      <p:ext uri="{BB962C8B-B14F-4D97-AF65-F5344CB8AC3E}">
        <p14:creationId xmlns:p14="http://schemas.microsoft.com/office/powerpoint/2010/main" val="3988657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5.	Press </a:t>
            </a:r>
            <a:r>
              <a:rPr lang="en-US" b="1" i="0" u="none" strike="noStrike" baseline="0" dirty="0">
                <a:solidFill>
                  <a:srgbClr val="FF0000"/>
                </a:solidFill>
                <a:latin typeface="Segoe"/>
                <a:ea typeface="ＭＳ ゴシック"/>
              </a:rPr>
              <a:t>Ctrl+F2</a:t>
            </a:r>
            <a:r>
              <a:rPr lang="en-US" b="0" i="0" u="none" strike="noStrike" baseline="0" dirty="0">
                <a:latin typeface="Times New Roman"/>
                <a:ea typeface="ＭＳ ゴシック"/>
              </a:rPr>
              <a:t>.</a:t>
            </a:r>
            <a:r>
              <a:rPr lang="en-US" b="0" i="0" u="none" strike="noStrike" baseline="0" dirty="0">
                <a:latin typeface="Segoe"/>
                <a:ea typeface="ＭＳ ゴシック"/>
              </a:rPr>
              <a:t> Microsoft Project changed the start date of task 4 to the next working day following the completion of task 3. Note that because January 18 was a nonworking day (the Martin Luther King holiday you set up), task 3 does not finish until January 25 and task 4 does not start until January 26. If necessary, scroll the Gantt Chart to January 24 so that the link you just created is visible.</a:t>
            </a:r>
          </a:p>
          <a:p>
            <a:pPr lvl="1" rtl="0"/>
            <a:r>
              <a:rPr lang="en-US" b="0" i="0" u="none" strike="noStrike" baseline="0" dirty="0">
                <a:latin typeface="Segoe"/>
                <a:ea typeface="ＭＳ ゴシック"/>
              </a:rPr>
              <a:t>6.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r>
              <a:rPr lang="en-US" b="0" i="0" u="none" strike="noStrike" baseline="0" dirty="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spTree>
    <p:extLst>
      <p:ext uri="{BB962C8B-B14F-4D97-AF65-F5344CB8AC3E}">
        <p14:creationId xmlns:p14="http://schemas.microsoft.com/office/powerpoint/2010/main" val="27889874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When you started the exercise in this section, all of the tasks in the project schedule were scheduled to start on the same date–the project start date. </a:t>
            </a:r>
          </a:p>
          <a:p>
            <a:pPr lvl="0" rtl="0"/>
            <a:r>
              <a:rPr lang="en-US" b="0" i="0" u="none" strike="noStrike" baseline="0" dirty="0">
                <a:latin typeface="Segoe"/>
                <a:ea typeface="ＭＳ ゴシック"/>
              </a:rPr>
              <a:t>You have just linked two tasks to reflect the actual order in which they will occur.</a:t>
            </a:r>
          </a:p>
          <a:p>
            <a:pPr lvl="0" rtl="0"/>
            <a:r>
              <a:rPr lang="en-US" b="0" i="0" u="none" strike="noStrike" baseline="0" dirty="0">
                <a:latin typeface="Segoe"/>
                <a:ea typeface="ＭＳ ゴシック"/>
              </a:rPr>
              <a:t> A link is a logical connection between tasks that controls sequence and defines the relationship between two or more tasks. </a:t>
            </a:r>
          </a:p>
          <a:p>
            <a:pPr lvl="0" rtl="0"/>
            <a:r>
              <a:rPr lang="en-US" b="0" i="0" u="none" strike="noStrike" baseline="0" dirty="0">
                <a:latin typeface="Segoe"/>
                <a:ea typeface="ＭＳ ゴシック"/>
              </a:rPr>
              <a:t>These two tasks have a </a:t>
            </a:r>
            <a:r>
              <a:rPr lang="en-US" b="0" i="0" u="none" strike="noStrike" baseline="0" dirty="0">
                <a:solidFill>
                  <a:srgbClr val="FF0000"/>
                </a:solidFill>
                <a:latin typeface="Segoe"/>
                <a:ea typeface="ＭＳ ゴシック"/>
              </a:rPr>
              <a:t>finish-to-start relationship</a:t>
            </a:r>
            <a:r>
              <a:rPr lang="en-US" b="0" i="0" u="none" strike="noStrike" baseline="0" dirty="0">
                <a:latin typeface="Segoe"/>
                <a:ea typeface="ＭＳ ゴシック"/>
              </a:rPr>
              <a: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87</a:t>
            </a:fld>
            <a:endParaRPr lang="en-US" dirty="0"/>
          </a:p>
        </p:txBody>
      </p:sp>
    </p:spTree>
    <p:extLst>
      <p:ext uri="{BB962C8B-B14F-4D97-AF65-F5344CB8AC3E}">
        <p14:creationId xmlns:p14="http://schemas.microsoft.com/office/powerpoint/2010/main" val="9886697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first task is called the </a:t>
            </a:r>
            <a:r>
              <a:rPr lang="en-US" b="1" i="1" u="none" strike="noStrike" baseline="0" dirty="0">
                <a:solidFill>
                  <a:srgbClr val="FF0000"/>
                </a:solidFill>
                <a:latin typeface="Segoe"/>
                <a:ea typeface="ＭＳ ゴシック"/>
              </a:rPr>
              <a:t>predecessor</a:t>
            </a:r>
            <a:r>
              <a:rPr lang="en-US" b="1" i="1" u="none" strike="noStrike" baseline="0" dirty="0">
                <a:latin typeface="Segoe"/>
                <a:ea typeface="ＭＳ ゴシック"/>
              </a:rPr>
              <a:t>, </a:t>
            </a:r>
            <a:r>
              <a:rPr lang="en-US" b="0" i="0" u="none" strike="noStrike" baseline="0" dirty="0">
                <a:latin typeface="Segoe"/>
                <a:ea typeface="ＭＳ ゴシック"/>
              </a:rPr>
              <a:t>a task whose start or end date determines the start or finish of another task or tasks. </a:t>
            </a:r>
          </a:p>
          <a:p>
            <a:pPr lvl="0" rtl="0"/>
            <a:r>
              <a:rPr lang="en-US" b="0" i="0" u="none" strike="noStrike" baseline="0" dirty="0">
                <a:latin typeface="Segoe"/>
                <a:ea typeface="ＭＳ ゴシック"/>
              </a:rPr>
              <a:t>Any task can be a predecessor for one or more tasks. </a:t>
            </a:r>
          </a:p>
          <a:p>
            <a:pPr lvl="0" rtl="0"/>
            <a:r>
              <a:rPr lang="en-US" b="0" i="0" u="none" strike="noStrike" baseline="0" dirty="0">
                <a:latin typeface="Segoe"/>
                <a:ea typeface="ＭＳ ゴシック"/>
              </a:rPr>
              <a:t>The second task is called the </a:t>
            </a:r>
            <a:r>
              <a:rPr lang="en-US" b="1" i="1" u="none" strike="noStrike" baseline="0" dirty="0">
                <a:solidFill>
                  <a:srgbClr val="FF0000"/>
                </a:solidFill>
                <a:latin typeface="Segoe"/>
                <a:ea typeface="ＭＳ ゴシック"/>
              </a:rPr>
              <a:t>successor</a:t>
            </a:r>
            <a:r>
              <a:rPr lang="en-US" b="1" i="1" u="none" strike="noStrike" baseline="0" dirty="0">
                <a:latin typeface="Segoe"/>
                <a:ea typeface="ＭＳ ゴシック"/>
              </a:rPr>
              <a:t>, </a:t>
            </a:r>
            <a:r>
              <a:rPr lang="en-US" b="0" i="0" u="none" strike="noStrike" baseline="0" dirty="0">
                <a:latin typeface="Segoe"/>
                <a:ea typeface="ＭＳ ゴシック"/>
              </a:rPr>
              <a:t>a task whose start or finish is driven by another task or tasks.</a:t>
            </a:r>
          </a:p>
          <a:p>
            <a:pPr lvl="0" rtl="0"/>
            <a:r>
              <a:rPr lang="en-US" b="0" i="0" u="none" strike="noStrike" baseline="0" dirty="0">
                <a:latin typeface="Segoe"/>
                <a:ea typeface="ＭＳ ゴシック"/>
              </a:rPr>
              <a:t>Again, any task can be a successor to one or more predecessor tasks. </a:t>
            </a:r>
          </a:p>
          <a:p>
            <a:pPr lvl="0" rtl="0"/>
            <a:r>
              <a:rPr lang="en-US" b="0" i="0" u="none" strike="noStrike" baseline="0" dirty="0">
                <a:latin typeface="Segoe"/>
                <a:ea typeface="ＭＳ ゴシック"/>
              </a:rPr>
              <a:t>The second task occurs after the first task. </a:t>
            </a:r>
          </a:p>
          <a:p>
            <a:pPr lvl="0" rtl="0"/>
            <a:r>
              <a:rPr lang="en-US" b="0" i="0" u="none" strike="noStrike" baseline="0" dirty="0">
                <a:latin typeface="Segoe"/>
                <a:ea typeface="ＭＳ ゴシック"/>
              </a:rPr>
              <a:t>This is called a </a:t>
            </a:r>
            <a:r>
              <a:rPr lang="en-US" b="1" i="1" u="none" strike="noStrike" baseline="0" dirty="0">
                <a:solidFill>
                  <a:srgbClr val="FF0000"/>
                </a:solidFill>
                <a:latin typeface="Segoe"/>
                <a:ea typeface="ＭＳ ゴシック"/>
              </a:rPr>
              <a:t>sequence</a:t>
            </a:r>
            <a:r>
              <a:rPr lang="en-US" b="1" i="1" u="none" strike="noStrike" baseline="0" dirty="0">
                <a:latin typeface="Segoe"/>
                <a:ea typeface="ＭＳ ゴシック"/>
              </a:rPr>
              <a:t>, </a:t>
            </a:r>
            <a:r>
              <a:rPr lang="en-US" b="0" i="0" u="none" strike="noStrike" baseline="0" dirty="0">
                <a:latin typeface="Segoe"/>
                <a:ea typeface="ＭＳ ゴシック"/>
              </a:rPr>
              <a:t>or the chronological order in which tasks must occur</a:t>
            </a:r>
            <a:r>
              <a:rPr lang="en-US" b="0" i="0" u="none" strike="noStrike" baseline="0" dirty="0">
                <a:latin typeface="Times New Roman"/>
                <a:ea typeface="ＭＳ ゴシック"/>
              </a:rPr>
              <a:t>.</a:t>
            </a:r>
            <a:r>
              <a:rPr lang="en-US" b="0" i="0" u="none" strike="noStrike" baseline="0" dirty="0">
                <a:latin typeface="Segoe"/>
                <a:ea typeface="ＭＳ ゴシック"/>
              </a:rPr>
              <a:t> Tasks can have only one of four types of task relationships, as shown in the table on the next slide.</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3463583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Link Two Tasks</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89</a:t>
            </a:fld>
            <a:endParaRPr lang="en-US" dirty="0"/>
          </a:p>
        </p:txBody>
      </p:sp>
      <p:pic>
        <p:nvPicPr>
          <p:cNvPr id="7" name="Picture 6" descr="table01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361" y="1574800"/>
            <a:ext cx="5933646" cy="4610100"/>
          </a:xfrm>
          <a:prstGeom prst="rect">
            <a:avLst/>
          </a:prstGeom>
        </p:spPr>
      </p:pic>
      <p:sp>
        <p:nvSpPr>
          <p:cNvPr id="8" name="Rounded Rectangle 7"/>
          <p:cNvSpPr/>
          <p:nvPr/>
        </p:nvSpPr>
        <p:spPr bwMode="auto">
          <a:xfrm>
            <a:off x="1828800" y="5029200"/>
            <a:ext cx="1219200" cy="6858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0" name="Straight Arrow Connector 9"/>
          <p:cNvCxnSpPr/>
          <p:nvPr/>
        </p:nvCxnSpPr>
        <p:spPr bwMode="auto">
          <a:xfrm>
            <a:off x="1828800" y="5029200"/>
            <a:ext cx="1219200" cy="685800"/>
          </a:xfrm>
          <a:prstGeom prst="straightConnector1">
            <a:avLst/>
          </a:prstGeom>
          <a:solidFill>
            <a:schemeClr val="accent1"/>
          </a:solidFill>
          <a:ln w="158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68181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Start Microsoft Project</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r>
              <a:rPr lang="en-US" dirty="0">
                <a:latin typeface="Segoe"/>
                <a:ea typeface="ＭＳ ゴシック"/>
              </a:rPr>
              <a:t>When you launch Project, the Start screen appears. In this exercise, you learn how to start Microsoft Project and open a template.</a:t>
            </a:r>
            <a:endParaRPr lang="en-US" dirty="0">
              <a:latin typeface="AGaramond-RegularSC"/>
              <a:ea typeface="ＭＳ ゴシック"/>
            </a:endParaRPr>
          </a:p>
          <a:p>
            <a:pPr lvl="0" rtl="0"/>
            <a:r>
              <a:rPr lang="en-US" b="1" i="0" u="none" strike="noStrike" baseline="0" dirty="0">
                <a:latin typeface="Segoe"/>
                <a:ea typeface="ＭＳ ゴシック"/>
              </a:rPr>
              <a:t>GET READY. </a:t>
            </a:r>
            <a:r>
              <a:rPr lang="en-US" b="0" i="0" u="none" strike="noStrike" baseline="0" dirty="0">
                <a:latin typeface="Segoe"/>
                <a:ea typeface="ＭＳ ゴシック"/>
              </a:rPr>
              <a:t>Before you begin these steps, be sure to turn on or log on to your computer.</a:t>
            </a:r>
          </a:p>
          <a:p>
            <a:pPr lvl="1" rtl="0"/>
            <a:r>
              <a:rPr lang="en-US" b="0" i="0" u="none" strike="noStrike" baseline="0" dirty="0">
                <a:solidFill>
                  <a:srgbClr val="FF0000"/>
                </a:solidFill>
                <a:latin typeface="Segoe"/>
                <a:ea typeface="AbsaraOT"/>
              </a:rPr>
              <a:t>1.	</a:t>
            </a:r>
            <a:r>
              <a:rPr lang="en-US" b="0" i="0" u="none" strike="noStrike" baseline="0" dirty="0">
                <a:solidFill>
                  <a:srgbClr val="FF0000"/>
                </a:solidFill>
                <a:latin typeface="Segoe"/>
                <a:ea typeface="ＭＳ ゴシック"/>
              </a:rPr>
              <a:t>On the Windows taskbar, click the </a:t>
            </a:r>
            <a:r>
              <a:rPr lang="en-US" b="1" i="0" u="none" strike="noStrike" baseline="0" dirty="0">
                <a:solidFill>
                  <a:srgbClr val="FF0000"/>
                </a:solidFill>
                <a:latin typeface="Segoe"/>
                <a:ea typeface="ＭＳ ゴシック"/>
              </a:rPr>
              <a:t>Start </a:t>
            </a:r>
            <a:r>
              <a:rPr lang="en-US" b="0" i="0" u="none" strike="noStrike" baseline="0" dirty="0">
                <a:solidFill>
                  <a:srgbClr val="FF0000"/>
                </a:solidFill>
                <a:latin typeface="Segoe"/>
                <a:ea typeface="ＭＳ ゴシック"/>
              </a:rPr>
              <a:t>button. The Start screen appears.</a:t>
            </a:r>
          </a:p>
          <a:p>
            <a:pPr lvl="1" rtl="0"/>
            <a:r>
              <a:rPr lang="en-US" b="0" i="0" u="none" strike="noStrike" baseline="0" dirty="0">
                <a:solidFill>
                  <a:srgbClr val="FF0000"/>
                </a:solidFill>
                <a:latin typeface="Segoe"/>
                <a:ea typeface="AbsaraOT"/>
              </a:rPr>
              <a:t>2.	</a:t>
            </a:r>
            <a:r>
              <a:rPr lang="en-US" b="0" i="0" u="none" strike="noStrike" baseline="0" dirty="0">
                <a:solidFill>
                  <a:srgbClr val="FF0000"/>
                </a:solidFill>
                <a:latin typeface="Segoe"/>
                <a:ea typeface="ＭＳ ゴシック"/>
              </a:rPr>
              <a:t>On the Start menu, point to All Programs, point to </a:t>
            </a:r>
            <a:r>
              <a:rPr lang="en-US" b="1" i="0" u="none" strike="noStrike" baseline="0" dirty="0">
                <a:solidFill>
                  <a:srgbClr val="FF0000"/>
                </a:solidFill>
                <a:latin typeface="Segoe"/>
                <a:ea typeface="ＭＳ ゴシック"/>
              </a:rPr>
              <a:t>Microsoft Office 2013</a:t>
            </a:r>
            <a:r>
              <a:rPr lang="en-US" b="0" i="0" u="none" strike="noStrike" baseline="0" dirty="0">
                <a:solidFill>
                  <a:srgbClr val="FF0000"/>
                </a:solidFill>
                <a:latin typeface="Times New Roman"/>
                <a:ea typeface="ＭＳ ゴシック"/>
              </a:rPr>
              <a:t>,</a:t>
            </a:r>
            <a:r>
              <a:rPr lang="en-US" b="0" i="0" u="none" strike="noStrike" baseline="0" dirty="0">
                <a:solidFill>
                  <a:srgbClr val="FF0000"/>
                </a:solidFill>
                <a:latin typeface="Segoe"/>
                <a:ea typeface="ＭＳ ゴシック"/>
              </a:rPr>
              <a:t> and then click </a:t>
            </a:r>
            <a:r>
              <a:rPr lang="en-US" b="1" i="0" u="none" strike="noStrike" baseline="0" dirty="0">
                <a:solidFill>
                  <a:srgbClr val="FF0000"/>
                </a:solidFill>
                <a:latin typeface="Segoe"/>
                <a:ea typeface="ＭＳ ゴシック"/>
              </a:rPr>
              <a:t>Microsoft Project 2013</a:t>
            </a:r>
            <a:r>
              <a:rPr lang="en-US" b="0" i="0" u="none" strike="noStrike" baseline="0" dirty="0">
                <a:solidFill>
                  <a:srgbClr val="FF0000"/>
                </a:solidFill>
                <a:latin typeface="Times New Roman"/>
                <a:ea typeface="ＭＳ ゴシック"/>
              </a:rPr>
              <a:t>.</a:t>
            </a:r>
            <a:r>
              <a:rPr lang="en-US" b="0" i="0" u="none" strike="noStrike" baseline="0" dirty="0">
                <a:solidFill>
                  <a:srgbClr val="FF0000"/>
                </a:solidFill>
                <a:latin typeface="Segoe"/>
                <a:ea typeface="ＭＳ ゴシック"/>
              </a:rPr>
              <a:t> Microsoft Project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963233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Do not get task </a:t>
            </a:r>
            <a:r>
              <a:rPr lang="en-US" b="0" i="0" u="none" strike="noStrike" baseline="0" dirty="0">
                <a:solidFill>
                  <a:srgbClr val="FF0000"/>
                </a:solidFill>
                <a:latin typeface="Segoe"/>
                <a:ea typeface="ＭＳ ゴシック"/>
              </a:rPr>
              <a:t>relationships</a:t>
            </a:r>
            <a:r>
              <a:rPr lang="en-US" b="0" i="0" u="none" strike="noStrike" baseline="0" dirty="0">
                <a:latin typeface="Segoe"/>
                <a:ea typeface="ＭＳ ゴシック"/>
              </a:rPr>
              <a:t> in Microsoft Project confused with task dependencies in project management. A </a:t>
            </a:r>
            <a:r>
              <a:rPr lang="en-US" b="1" i="1" u="none" strike="noStrike" baseline="0" dirty="0">
                <a:solidFill>
                  <a:srgbClr val="FF0000"/>
                </a:solidFill>
                <a:latin typeface="Segoe"/>
                <a:ea typeface="ＭＳ ゴシック"/>
              </a:rPr>
              <a:t>dependency</a:t>
            </a:r>
            <a:r>
              <a:rPr lang="en-US" b="1" i="1" u="none" strike="noStrike" baseline="0" dirty="0">
                <a:latin typeface="Segoe"/>
                <a:ea typeface="ＭＳ ゴシック"/>
              </a:rPr>
              <a:t> </a:t>
            </a:r>
            <a:r>
              <a:rPr lang="en-US" b="0" i="0" u="none" strike="noStrike" baseline="0" dirty="0">
                <a:latin typeface="Segoe"/>
                <a:ea typeface="ＭＳ ゴシック"/>
              </a:rPr>
              <a:t>is a need or a condition that exists between two elements.</a:t>
            </a:r>
          </a:p>
          <a:p>
            <a:pPr lvl="0" rtl="0"/>
            <a:r>
              <a:rPr lang="en-US" b="0" i="0" u="none" strike="noStrike" baseline="0" dirty="0">
                <a:latin typeface="Segoe"/>
                <a:ea typeface="ＭＳ ゴシック"/>
              </a:rPr>
              <a:t>Knowing the dependency is an important factor in defining the task relationships. Dependencies come in three types:</a:t>
            </a:r>
          </a:p>
          <a:p>
            <a:pPr lvl="0" rtl="0"/>
            <a:r>
              <a:rPr lang="en-US" b="1" i="0" u="none" strike="noStrike" baseline="0" dirty="0">
                <a:solidFill>
                  <a:srgbClr val="FF0000"/>
                </a:solidFill>
                <a:latin typeface="Segoe"/>
                <a:ea typeface="ＭＳ ゴシック"/>
              </a:rPr>
              <a:t>Mandatory</a:t>
            </a:r>
            <a:r>
              <a:rPr lang="en-US" b="1" i="0" u="none" strike="noStrike" baseline="0" dirty="0">
                <a:latin typeface="Segoe"/>
                <a:ea typeface="ＭＳ ゴシック"/>
              </a:rPr>
              <a:t>: </a:t>
            </a:r>
            <a:r>
              <a:rPr lang="en-US" b="0" i="0" u="none" strike="noStrike" baseline="0" dirty="0">
                <a:latin typeface="Segoe"/>
                <a:ea typeface="ＭＳ ゴシック"/>
              </a:rPr>
              <a:t>Also known as a hard logic dependency. The first task MUST be done before the second task, i.e. you must construct the walls of a house before you install the sheetrock.</a:t>
            </a:r>
          </a:p>
          <a:p>
            <a:pPr lvl="0" rtl="0"/>
            <a:r>
              <a:rPr lang="en-US" b="0" i="0" u="none" strike="noStrike" baseline="0" dirty="0">
                <a:latin typeface="Segoe"/>
                <a:ea typeface="ＭＳ ゴシック"/>
              </a:rPr>
              <a:t>Dependencies of this type usually have relationships of </a:t>
            </a:r>
            <a:r>
              <a:rPr lang="en-US" b="0" i="0" u="none" strike="noStrike" baseline="0" dirty="0">
                <a:solidFill>
                  <a:srgbClr val="FF0000"/>
                </a:solidFill>
                <a:latin typeface="Segoe"/>
                <a:ea typeface="ＭＳ ゴシック"/>
              </a:rPr>
              <a:t>FS</a:t>
            </a:r>
            <a:r>
              <a:rPr lang="en-US" b="0" i="0" u="none" strike="noStrike" baseline="0" dirty="0">
                <a:latin typeface="Segoe"/>
                <a:ea typeface="ＭＳ ゴシック"/>
              </a:rPr>
              <a:t>, but can be </a:t>
            </a:r>
            <a:r>
              <a:rPr lang="en-US" b="0" i="0" u="none" strike="noStrike" baseline="0" dirty="0">
                <a:solidFill>
                  <a:srgbClr val="FF0000"/>
                </a:solidFill>
                <a:latin typeface="Segoe"/>
                <a:ea typeface="ＭＳ ゴシック"/>
              </a:rPr>
              <a:t>SS</a:t>
            </a:r>
            <a:r>
              <a:rPr lang="en-US" b="0" i="0" u="none" strike="noStrike" baseline="0" dirty="0">
                <a:latin typeface="Segoe"/>
                <a:ea typeface="ＭＳ ゴシック"/>
              </a:rPr>
              <a:t> with a Lag applied. Lags will be discussed in detail in Lesson 13.</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sp>
        <p:nvSpPr>
          <p:cNvPr id="7" name="Up-Down Arrow 6"/>
          <p:cNvSpPr/>
          <p:nvPr/>
        </p:nvSpPr>
        <p:spPr bwMode="auto">
          <a:xfrm rot="2902645">
            <a:off x="2501102" y="1738719"/>
            <a:ext cx="304800" cy="759381"/>
          </a:xfrm>
          <a:prstGeom prst="upDownArrow">
            <a:avLst/>
          </a:prstGeom>
          <a:solidFill>
            <a:srgbClr val="FFFF00">
              <a:alpha val="4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2414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Link Two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solidFill>
                  <a:srgbClr val="FF0000"/>
                </a:solidFill>
                <a:latin typeface="Segoe"/>
                <a:ea typeface="ＭＳ ゴシック"/>
              </a:rPr>
              <a:t>Discretionary</a:t>
            </a:r>
            <a:r>
              <a:rPr lang="en-US" b="1" i="0" u="none" strike="noStrike" baseline="0" dirty="0">
                <a:latin typeface="Segoe"/>
                <a:ea typeface="ＭＳ ゴシック"/>
              </a:rPr>
              <a:t>: </a:t>
            </a:r>
            <a:r>
              <a:rPr lang="en-US" b="0" i="0" u="none" strike="noStrike" baseline="0" dirty="0">
                <a:latin typeface="Segoe"/>
                <a:ea typeface="ＭＳ ゴシック"/>
              </a:rPr>
              <a:t>Also known as a soft logic or preferred dependency. </a:t>
            </a:r>
          </a:p>
          <a:p>
            <a:pPr lvl="0" rtl="0"/>
            <a:r>
              <a:rPr lang="en-US" b="0" i="0" u="none" strike="noStrike" baseline="0" dirty="0">
                <a:latin typeface="Segoe"/>
                <a:ea typeface="ＭＳ ゴシック"/>
              </a:rPr>
              <a:t>The first task does not necessarily have to be done in order to complete the second task, i.e., you do not have to paint the walls before you install the carpet. It is preferred, but not absolutely necessary. </a:t>
            </a:r>
          </a:p>
          <a:p>
            <a:pPr lvl="0" rtl="0"/>
            <a:r>
              <a:rPr lang="en-US" b="0" i="0" u="none" strike="noStrike" baseline="0" dirty="0">
                <a:latin typeface="Segoe"/>
                <a:ea typeface="ＭＳ ゴシック"/>
              </a:rPr>
              <a:t>Dependencies of this type can have any one of the relationships.</a:t>
            </a:r>
          </a:p>
          <a:p>
            <a:pPr lvl="0" rtl="0"/>
            <a:r>
              <a:rPr lang="en-US" b="1" i="0" u="none" strike="noStrike" baseline="0" dirty="0">
                <a:solidFill>
                  <a:srgbClr val="FF0000"/>
                </a:solidFill>
                <a:latin typeface="Segoe"/>
                <a:ea typeface="ＭＳ ゴシック"/>
              </a:rPr>
              <a:t>External</a:t>
            </a:r>
            <a:r>
              <a:rPr lang="en-US" b="1" i="0" u="none" strike="noStrike" baseline="0" dirty="0">
                <a:latin typeface="Segoe"/>
                <a:ea typeface="ＭＳ ゴシック"/>
              </a:rPr>
              <a:t>: </a:t>
            </a:r>
            <a:r>
              <a:rPr lang="en-US" b="0" i="0" u="none" strike="noStrike" baseline="0" dirty="0">
                <a:latin typeface="Segoe"/>
                <a:ea typeface="ＭＳ ゴシック"/>
              </a:rPr>
              <a:t>Something from outside the project is driving the task, i.e., I cannot paint the walls until the vendor delivers the paint. Dependencies of this type can have any one of the relationships. External dependencies are usually outside of the control of the project team.</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91</a:t>
            </a:fld>
            <a:endParaRPr lang="en-US" dirty="0"/>
          </a:p>
        </p:txBody>
      </p:sp>
    </p:spTree>
    <p:extLst>
      <p:ext uri="{BB962C8B-B14F-4D97-AF65-F5344CB8AC3E}">
        <p14:creationId xmlns:p14="http://schemas.microsoft.com/office/powerpoint/2010/main" val="3805599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Several Tasks at Once</a:t>
            </a: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Select the </a:t>
            </a:r>
            <a:r>
              <a:rPr lang="en-US" b="1" i="0" u="none" strike="noStrike" baseline="0" dirty="0">
                <a:latin typeface="Segoe"/>
                <a:ea typeface="ＭＳ ゴシック"/>
              </a:rPr>
              <a:t>names </a:t>
            </a:r>
            <a:r>
              <a:rPr lang="en-US" b="0" i="0" u="none" strike="noStrike" baseline="0" dirty="0">
                <a:latin typeface="Segoe"/>
                <a:ea typeface="ＭＳ ゴシック"/>
              </a:rPr>
              <a:t>of tasks 4 through 11. Note the new feature in Project 2013 where the row height indicators extend out into the Gantt Chart area. This makes locating the task’s Gantt bar much easier.</a:t>
            </a:r>
          </a:p>
          <a:p>
            <a:pPr lvl="1" rtl="0"/>
            <a:r>
              <a:rPr lang="en-US" b="0" i="0" u="none" strike="noStrike" baseline="0" dirty="0">
                <a:latin typeface="Segoe"/>
                <a:ea typeface="ＭＳ ゴシック"/>
              </a:rPr>
              <a:t>2.	On the </a:t>
            </a:r>
            <a:r>
              <a:rPr lang="en-US" b="0" i="0" u="none" strike="noStrike" baseline="0" dirty="0">
                <a:solidFill>
                  <a:srgbClr val="FF0000"/>
                </a:solidFill>
                <a:latin typeface="Segoe"/>
                <a:ea typeface="ＭＳ ゴシック"/>
              </a:rPr>
              <a:t>Task ribbon, under the Schedule group</a:t>
            </a:r>
            <a:r>
              <a:rPr lang="en-US" b="0" i="0" u="none" strike="noStrike" baseline="0" dirty="0">
                <a:latin typeface="Segoe"/>
                <a:ea typeface="ＭＳ ゴシック"/>
              </a:rPr>
              <a:t>, click the </a:t>
            </a:r>
            <a:r>
              <a:rPr lang="en-US" b="1" i="0" u="none" strike="noStrike" baseline="0" dirty="0">
                <a:latin typeface="Segoe"/>
                <a:ea typeface="ＭＳ ゴシック"/>
              </a:rPr>
              <a:t>Link the Selected Tasks</a:t>
            </a:r>
            <a:r>
              <a:rPr lang="en-US" b="0" i="0" u="none" strike="noStrike" baseline="0" dirty="0">
                <a:latin typeface="Segoe"/>
                <a:ea typeface="ＭＳ ゴシック"/>
              </a:rPr>
              <a:t> button. Tasks 4 through 11 are now linked with a finish-to-start relationship.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spTree>
    <p:extLst>
      <p:ext uri="{BB962C8B-B14F-4D97-AF65-F5344CB8AC3E}">
        <p14:creationId xmlns:p14="http://schemas.microsoft.com/office/powerpoint/2010/main" val="1890485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Several Tasks at Once</a:t>
            </a: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3.	Select the </a:t>
            </a:r>
            <a:r>
              <a:rPr lang="en-US" sz="2000" b="1" i="0" u="none" strike="noStrike" baseline="0">
                <a:latin typeface="Segoe"/>
                <a:ea typeface="ＭＳ ゴシック"/>
              </a:rPr>
              <a:t>View </a:t>
            </a:r>
            <a:r>
              <a:rPr lang="en-US" sz="2000" b="0" i="0" u="none" strike="noStrike" baseline="0">
                <a:latin typeface="Segoe"/>
                <a:ea typeface="ＭＳ ゴシック"/>
              </a:rPr>
              <a:t>tab. In the Zoom group, click the </a:t>
            </a:r>
            <a:r>
              <a:rPr lang="en-US" sz="2000" b="1" i="0" u="none" strike="noStrike" baseline="0">
                <a:latin typeface="Segoe"/>
                <a:ea typeface="ＭＳ ゴシック"/>
              </a:rPr>
              <a:t>Entire Project </a:t>
            </a:r>
            <a:r>
              <a:rPr lang="en-US" sz="2000" b="0" i="0" u="none" strike="noStrike" baseline="0">
                <a:latin typeface="Segoe"/>
                <a:ea typeface="ＭＳ ゴシック"/>
              </a:rPr>
              <a:t>button. Your screen should look similar to the figure below.</a:t>
            </a:r>
          </a:p>
          <a:p>
            <a:pPr lvl="1" rtl="0"/>
            <a:r>
              <a:rPr lang="en-US" sz="2000" b="0" i="0" u="none" strike="noStrike" baseline="0">
                <a:latin typeface="Segoe"/>
                <a:ea typeface="AbsaraOT"/>
              </a:rPr>
              <a:t>4.	</a:t>
            </a:r>
            <a:r>
              <a:rPr lang="en-US" sz="2000" b="1" i="0" u="none" strike="noStrike" baseline="0">
                <a:latin typeface="Segoe"/>
                <a:ea typeface="ＭＳ ゴシック"/>
              </a:rPr>
              <a:t>SAVE </a:t>
            </a:r>
            <a:r>
              <a:rPr lang="en-US" sz="2000" b="0" i="0" u="none" strike="noStrike" baseline="0">
                <a:latin typeface="Segoe"/>
                <a:ea typeface="ＭＳ ゴシック"/>
              </a:rPr>
              <a:t>the project schedule.</a:t>
            </a:r>
          </a:p>
          <a:p>
            <a:pPr lvl="0" rtl="0"/>
            <a:r>
              <a:rPr lang="en-US" sz="2000" b="1" i="0" u="none" strike="noStrike" baseline="0">
                <a:latin typeface="Segoe"/>
                <a:ea typeface="ＭＳ ゴシック"/>
              </a:rPr>
              <a:t>PAUSE</a:t>
            </a:r>
            <a:r>
              <a:rPr lang="en-US" sz="2000" b="1" i="0" u="none" strike="noStrike" baseline="0">
                <a:latin typeface="Times New Roman"/>
                <a:ea typeface="ＭＳ ゴシック"/>
              </a:rPr>
              <a:t>.</a:t>
            </a:r>
            <a:r>
              <a:rPr lang="en-US" sz="2000" b="1" i="0" u="none" strike="noStrike" baseline="0">
                <a:latin typeface="Segoe"/>
                <a:ea typeface="ＭＳ ゴシック"/>
              </a:rPr>
              <a:t> LEAVE </a:t>
            </a:r>
            <a:r>
              <a:rPr lang="en-US" sz="2000" b="0" i="0" u="none" strike="noStrike" baseline="0">
                <a:latin typeface="Segoe"/>
                <a:ea typeface="ＭＳ ゴシック"/>
              </a:rPr>
              <a:t>the project schedule open to use in the next exercise</a:t>
            </a:r>
            <a:r>
              <a:rPr lang="en-US" sz="2000" b="0" i="0" u="none" strike="noStrike" baseline="0">
                <a:latin typeface="Times New Roman"/>
                <a:ea typeface="ＭＳ ゴシック"/>
              </a:rPr>
              <a:t>.</a:t>
            </a:r>
            <a:endParaRPr lang="en-US" sz="2000" b="0" i="0" u="none" strike="noStrike" baseline="0">
              <a:latin typeface="AbsaraOT"/>
              <a:ea typeface="AbsaraOT"/>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pic>
        <p:nvPicPr>
          <p:cNvPr id="7" name="Picture 6" descr="012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2971800"/>
            <a:ext cx="5435600" cy="3118676"/>
          </a:xfrm>
          <a:prstGeom prst="rect">
            <a:avLst/>
          </a:prstGeom>
        </p:spPr>
      </p:pic>
      <p:sp>
        <p:nvSpPr>
          <p:cNvPr id="8" name="Rounded Rectangle 7"/>
          <p:cNvSpPr/>
          <p:nvPr/>
        </p:nvSpPr>
        <p:spPr bwMode="auto">
          <a:xfrm>
            <a:off x="5181600" y="5410200"/>
            <a:ext cx="1676400" cy="3048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393956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the Milestone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a:r>
              <a:rPr lang="en-US" dirty="0">
                <a:latin typeface="Segoe"/>
                <a:ea typeface="ＭＳ ゴシック"/>
              </a:rPr>
              <a:t>Now that you have linked some of the tasks in the project schedule, you will link milestones across summary tasks. </a:t>
            </a:r>
          </a:p>
          <a:p>
            <a:pPr lvl="0"/>
            <a:r>
              <a:rPr lang="en-US" dirty="0">
                <a:latin typeface="Segoe"/>
                <a:ea typeface="ＭＳ ゴシック"/>
              </a:rPr>
              <a:t>Linking milestones to each other reflects the sequential nature of the overall phases.</a:t>
            </a:r>
            <a:endParaRPr lang="en-US" dirty="0">
              <a:latin typeface="AGaramond-RegularSC"/>
              <a:ea typeface="ＭＳ ゴシック"/>
            </a:endParaRP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Select the name of task 11, </a:t>
            </a:r>
            <a:r>
              <a:rPr lang="en-US" b="1" i="0" u="none" strike="noStrike" baseline="0" dirty="0">
                <a:latin typeface="Segoe"/>
                <a:ea typeface="ＭＳ ゴシック"/>
              </a:rPr>
              <a:t>Pre-Production complete</a:t>
            </a:r>
            <a:r>
              <a:rPr lang="en-US" b="0" i="0" u="none" strike="noStrike" baseline="0" dirty="0">
                <a:latin typeface="Times New Roman"/>
                <a:ea typeface="ＭＳ ゴシック"/>
              </a:rPr>
              <a:t>,</a:t>
            </a:r>
            <a:r>
              <a:rPr lang="en-US" b="0" i="0" u="none" strike="noStrike" baseline="0" dirty="0">
                <a:latin typeface="Segoe"/>
                <a:ea typeface="ＭＳ ゴシック"/>
              </a:rPr>
              <a:t> and, while holding down the </a:t>
            </a:r>
            <a:r>
              <a:rPr lang="en-US" b="1" i="0" u="none" strike="noStrike" baseline="0" dirty="0">
                <a:solidFill>
                  <a:srgbClr val="FF0000"/>
                </a:solidFill>
                <a:latin typeface="Segoe"/>
                <a:ea typeface="ＭＳ ゴシック"/>
              </a:rPr>
              <a:t>Ctrl</a:t>
            </a:r>
            <a:r>
              <a:rPr lang="en-US" b="1" i="0" u="none" strike="noStrike" baseline="0" dirty="0">
                <a:latin typeface="Segoe"/>
                <a:ea typeface="ＭＳ ゴシック"/>
              </a:rPr>
              <a:t> </a:t>
            </a:r>
            <a:r>
              <a:rPr lang="en-US" b="0" i="0" u="none" strike="noStrike" baseline="0" dirty="0">
                <a:latin typeface="Segoe"/>
                <a:ea typeface="ＭＳ ゴシック"/>
              </a:rPr>
              <a:t>key, select the name of task 13, </a:t>
            </a:r>
            <a:r>
              <a:rPr lang="en-US" b="1" i="0" u="none" strike="noStrike" baseline="0" dirty="0">
                <a:latin typeface="Segoe"/>
                <a:ea typeface="ＭＳ ゴシック"/>
              </a:rPr>
              <a:t>Production begins</a:t>
            </a:r>
            <a:r>
              <a:rPr lang="en-US" b="0" i="0" u="none" strike="noStrike" baseline="0" dirty="0">
                <a:latin typeface="Times New Roman"/>
                <a:ea typeface="ＭＳ ゴシック"/>
              </a:rPr>
              <a:t>.</a:t>
            </a:r>
            <a:r>
              <a:rPr lang="en-US" b="0" i="0" u="none" strike="noStrike" baseline="0" dirty="0">
                <a:latin typeface="Segoe"/>
                <a:ea typeface="ＭＳ ゴシック"/>
              </a:rPr>
              <a:t> This is how you select nonadjacent tasks in a table in Microsoft Project.</a:t>
            </a:r>
          </a:p>
          <a:p>
            <a:pPr lvl="1" rtl="0"/>
            <a:r>
              <a:rPr lang="en-US" b="0" i="0" u="none" strike="noStrike" baseline="0" dirty="0">
                <a:latin typeface="Segoe"/>
                <a:ea typeface="ＭＳ ゴシック"/>
              </a:rPr>
              <a:t>2.	Click the </a:t>
            </a:r>
            <a:r>
              <a:rPr lang="en-US" b="1" i="0" u="none" strike="noStrike" baseline="0" dirty="0">
                <a:latin typeface="Segoe"/>
                <a:ea typeface="ＭＳ ゴシック"/>
              </a:rPr>
              <a:t>Task </a:t>
            </a:r>
            <a:r>
              <a:rPr lang="en-US" b="0" i="0" u="none" strike="noStrike" baseline="0" dirty="0">
                <a:latin typeface="Segoe"/>
                <a:ea typeface="ＭＳ ゴシック"/>
              </a:rPr>
              <a:t>tab. In the </a:t>
            </a:r>
            <a:r>
              <a:rPr lang="en-US" b="0" i="0" u="none" strike="noStrike" baseline="0" dirty="0">
                <a:solidFill>
                  <a:srgbClr val="FF0000"/>
                </a:solidFill>
                <a:latin typeface="Segoe"/>
                <a:ea typeface="ＭＳ ゴシック"/>
              </a:rPr>
              <a:t>Schedule group </a:t>
            </a:r>
            <a:r>
              <a:rPr lang="en-US" b="0" i="0" u="none" strike="noStrike" baseline="0" dirty="0">
                <a:latin typeface="Segoe"/>
                <a:ea typeface="ＭＳ ゴシック"/>
              </a:rPr>
              <a:t>click the </a:t>
            </a:r>
            <a:r>
              <a:rPr lang="en-US" b="1" i="0" u="none" strike="noStrike" baseline="0" dirty="0">
                <a:solidFill>
                  <a:srgbClr val="FF0000"/>
                </a:solidFill>
                <a:latin typeface="Segoe"/>
                <a:ea typeface="ＭＳ ゴシック"/>
              </a:rPr>
              <a:t>Link the Selected Tasks</a:t>
            </a:r>
            <a:r>
              <a:rPr lang="en-US" b="1" i="0" u="none" strike="noStrike" baseline="0" dirty="0">
                <a:latin typeface="Segoe"/>
                <a:ea typeface="ＭＳ ゴシック"/>
              </a:rPr>
              <a:t> </a:t>
            </a:r>
            <a:r>
              <a:rPr lang="en-US" b="0" i="0" u="none" strike="noStrike" baseline="0" dirty="0">
                <a:latin typeface="Segoe"/>
                <a:ea typeface="ＭＳ ゴシック"/>
              </a:rPr>
              <a:t>button. Tasks 11 and 13 are linked with a finish-to-start relationship.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94</a:t>
            </a:fld>
            <a:endParaRPr lang="en-US" dirty="0"/>
          </a:p>
        </p:txBody>
      </p:sp>
    </p:spTree>
    <p:extLst>
      <p:ext uri="{BB962C8B-B14F-4D97-AF65-F5344CB8AC3E}">
        <p14:creationId xmlns:p14="http://schemas.microsoft.com/office/powerpoint/2010/main" val="1024085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the Milestone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3.	Select the </a:t>
            </a:r>
            <a:r>
              <a:rPr lang="en-US" sz="2000" b="1" i="0" u="none" strike="noStrike" baseline="0">
                <a:latin typeface="Segoe"/>
                <a:ea typeface="ＭＳ ゴシック"/>
              </a:rPr>
              <a:t>predecessor cell </a:t>
            </a:r>
            <a:r>
              <a:rPr lang="en-US" sz="2000" b="0" i="0" u="none" strike="noStrike" baseline="0">
                <a:latin typeface="Segoe"/>
                <a:ea typeface="ＭＳ ゴシック"/>
              </a:rPr>
              <a:t>of task 16, Production complete. Type </a:t>
            </a:r>
            <a:r>
              <a:rPr lang="en-US" sz="2000" b="1" i="0" u="none" strike="noStrike" baseline="0">
                <a:latin typeface="Segoe"/>
                <a:ea typeface="ＭＳ ゴシック"/>
              </a:rPr>
              <a:t>14 </a:t>
            </a:r>
            <a:r>
              <a:rPr lang="en-US" sz="2000" b="0" i="0" u="none" strike="noStrike" baseline="0">
                <a:latin typeface="Segoe"/>
                <a:ea typeface="ＭＳ ゴシック"/>
              </a:rPr>
              <a:t>and press </a:t>
            </a:r>
            <a:r>
              <a:rPr lang="en-US" sz="2000" b="1" i="0" u="none" strike="noStrike" baseline="0">
                <a:latin typeface="Segoe"/>
                <a:ea typeface="ＭＳ ゴシック"/>
              </a:rPr>
              <a:t>Enter</a:t>
            </a:r>
            <a:r>
              <a:rPr lang="en-US" sz="2000" b="0" i="0" u="none" strike="noStrike" baseline="0">
                <a:latin typeface="Segoe"/>
                <a:ea typeface="ＭＳ ゴシック"/>
              </a:rPr>
              <a:t>. Tasks 14 and 16 are linked with a finish-to-start relationship. Your screen should look similar to the figure below.</a:t>
            </a:r>
          </a:p>
          <a:p>
            <a:pPr lvl="1" rtl="0"/>
            <a:r>
              <a:rPr lang="en-US" sz="2000" i="0" u="none" strike="noStrike" baseline="0">
                <a:latin typeface="Segoe"/>
                <a:ea typeface="ＭＳ ゴシック"/>
              </a:rPr>
              <a:t>6.</a:t>
            </a:r>
            <a:r>
              <a:rPr lang="en-US" sz="2000" b="1" i="0" u="none" strike="noStrike" baseline="0">
                <a:latin typeface="Segoe"/>
                <a:ea typeface="ＭＳ ゴシック"/>
              </a:rPr>
              <a:t> SAVE </a:t>
            </a:r>
            <a:r>
              <a:rPr lang="en-US" sz="2000" b="0" i="0" u="none" strike="noStrike" baseline="0">
                <a:latin typeface="Segoe"/>
                <a:ea typeface="ＭＳ ゴシック"/>
              </a:rPr>
              <a:t>the project schedule.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95</a:t>
            </a:fld>
            <a:endParaRPr lang="en-US" dirty="0"/>
          </a:p>
        </p:txBody>
      </p:sp>
      <p:pic>
        <p:nvPicPr>
          <p:cNvPr id="7" name="Picture 6" descr="0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700" y="2933700"/>
            <a:ext cx="5918200" cy="3281304"/>
          </a:xfrm>
          <a:prstGeom prst="rect">
            <a:avLst/>
          </a:prstGeom>
        </p:spPr>
      </p:pic>
      <p:sp>
        <p:nvSpPr>
          <p:cNvPr id="8" name="Rounded Rectangle 7"/>
          <p:cNvSpPr/>
          <p:nvPr/>
        </p:nvSpPr>
        <p:spPr bwMode="auto">
          <a:xfrm>
            <a:off x="4343400" y="6019800"/>
            <a:ext cx="3352800" cy="228600"/>
          </a:xfrm>
          <a:prstGeom prst="roundRect">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55880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Link the Milestone Tasks</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PAUSE</a:t>
            </a:r>
            <a:r>
              <a:rPr lang="en-US" b="1" i="0" u="none" strike="noStrike" baseline="0" dirty="0">
                <a:latin typeface="Times New Roman"/>
                <a:ea typeface="ＭＳ ゴシック"/>
              </a:rPr>
              <a:t>.</a:t>
            </a:r>
            <a:r>
              <a:rPr lang="en-US" b="1" i="0" u="none" strike="noStrike" baseline="0" dirty="0">
                <a:latin typeface="Segoe"/>
                <a:ea typeface="ＭＳ ゴシック"/>
              </a:rPr>
              <a:t> LEAVE </a:t>
            </a:r>
            <a:r>
              <a:rPr lang="en-US" b="0" i="0" u="none" strike="noStrike" baseline="0" dirty="0">
                <a:latin typeface="Segoe"/>
                <a:ea typeface="ＭＳ ゴシック"/>
              </a:rPr>
              <a:t>the project schedule open to use in the next exercise</a:t>
            </a:r>
            <a:r>
              <a:rPr lang="en-US" b="0" i="0" u="none" strike="noStrike" baseline="0" dirty="0">
                <a:latin typeface="Times New Roman"/>
                <a:ea typeface="ＭＳ ゴシック"/>
              </a:rPr>
              <a:t>.</a:t>
            </a:r>
          </a:p>
          <a:p>
            <a:pPr lvl="0" rtl="0"/>
            <a:r>
              <a:rPr lang="en-US" b="0" i="0" u="none" strike="noStrike" baseline="0" dirty="0">
                <a:latin typeface="Segoe"/>
                <a:ea typeface="ＭＳ ゴシック"/>
              </a:rPr>
              <a:t>In this exercise, you linked milestones across summary tasks. </a:t>
            </a:r>
          </a:p>
          <a:p>
            <a:pPr lvl="0" rtl="0"/>
            <a:r>
              <a:rPr lang="en-US" b="0" i="0" u="none" strike="noStrike" baseline="0" dirty="0">
                <a:solidFill>
                  <a:srgbClr val="FF0000"/>
                </a:solidFill>
                <a:latin typeface="Segoe"/>
                <a:ea typeface="ＭＳ ゴシック"/>
              </a:rPr>
              <a:t>When you link milestones, you set up the natural flow of the project–when one phase finishes, the next phase begins</a:t>
            </a:r>
            <a:r>
              <a:rPr lang="en-US" b="0" i="0" u="none" strike="noStrike" baseline="0" dirty="0">
                <a:latin typeface="Segoe"/>
                <a:ea typeface="ＭＳ ゴシック"/>
              </a:rPr>
              <a:t>. </a:t>
            </a:r>
          </a:p>
          <a:p>
            <a:pPr lvl="0" rtl="0"/>
            <a:r>
              <a:rPr lang="en-US" b="0" i="0" u="none" strike="noStrike" baseline="0" dirty="0">
                <a:latin typeface="Segoe"/>
                <a:ea typeface="ＭＳ ゴシック"/>
              </a:rPr>
              <a:t>In this particular project, you have not yet entered all of the subtasks for the Production and Post-Production phases, so the graphical representation of the milestones and links on the Gantt Chart may have looked a bit strange. </a:t>
            </a:r>
          </a:p>
          <a:p>
            <a:pPr lvl="0" rtl="0"/>
            <a:r>
              <a:rPr lang="en-US" b="0" i="0" u="none" strike="noStrike" baseline="0" dirty="0">
                <a:latin typeface="Segoe"/>
                <a:ea typeface="ＭＳ ゴシック"/>
              </a:rPr>
              <a:t>Once you begin to enter and link these tasks, the project will begin to look more like the Pre-Production section of the Gantt Chart.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96</a:t>
            </a:fld>
            <a:endParaRPr lang="en-US" dirty="0"/>
          </a:p>
        </p:txBody>
      </p:sp>
    </p:spTree>
    <p:extLst>
      <p:ext uri="{BB962C8B-B14F-4D97-AF65-F5344CB8AC3E}">
        <p14:creationId xmlns:p14="http://schemas.microsoft.com/office/powerpoint/2010/main" val="1774138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Documenting Tasks</a:t>
            </a:r>
            <a:endParaRPr lang="en-US" b="1"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should keep the tasks in a project schedule </a:t>
            </a:r>
            <a:r>
              <a:rPr lang="en-US" b="0" i="0" u="none" strike="noStrike" baseline="0" dirty="0">
                <a:solidFill>
                  <a:srgbClr val="FF0000"/>
                </a:solidFill>
                <a:latin typeface="Segoe"/>
                <a:ea typeface="ＭＳ ゴシック"/>
              </a:rPr>
              <a:t>simple and specific. </a:t>
            </a:r>
          </a:p>
          <a:p>
            <a:pPr lvl="0" rtl="0"/>
            <a:r>
              <a:rPr lang="en-US" b="0" i="0" u="none" strike="noStrike" baseline="0" dirty="0">
                <a:latin typeface="Segoe"/>
                <a:ea typeface="ＭＳ ゴシック"/>
              </a:rPr>
              <a:t>Additional task information that is important to the project can be recorded in a </a:t>
            </a:r>
            <a:r>
              <a:rPr lang="en-US" b="0" i="0" u="none" strike="noStrike" baseline="0" dirty="0">
                <a:solidFill>
                  <a:srgbClr val="FF0000"/>
                </a:solidFill>
                <a:latin typeface="Segoe"/>
                <a:ea typeface="ＭＳ ゴシック"/>
              </a:rPr>
              <a:t>note</a:t>
            </a:r>
            <a:r>
              <a:rPr lang="en-US" b="0" i="0" u="none" strike="noStrike" baseline="0" dirty="0">
                <a:latin typeface="Segoe"/>
                <a:ea typeface="ＭＳ ゴシック"/>
              </a:rPr>
              <a:t>. </a:t>
            </a:r>
          </a:p>
          <a:p>
            <a:pPr lvl="0" rtl="0"/>
            <a:r>
              <a:rPr lang="en-US" b="0" i="0" u="none" strike="noStrike" baseline="0" dirty="0">
                <a:latin typeface="Segoe"/>
                <a:ea typeface="ＭＳ ゴシック"/>
              </a:rPr>
              <a:t>You can also provide more information about a task by linking it to another file, an intranet page, or an Internet page through a hyperlink.</a:t>
            </a:r>
          </a:p>
          <a:p>
            <a:pPr lvl="0" rtl="0"/>
            <a:r>
              <a:rPr lang="en-US" b="0" i="0" u="none" strike="noStrike" baseline="0" dirty="0">
                <a:latin typeface="Segoe"/>
                <a:ea typeface="ＭＳ ゴシック"/>
              </a:rPr>
              <a:t>A </a:t>
            </a:r>
            <a:r>
              <a:rPr lang="en-US" b="1" i="1" u="none" strike="noStrike" baseline="0" dirty="0">
                <a:solidFill>
                  <a:srgbClr val="FF0000"/>
                </a:solidFill>
                <a:latin typeface="Segoe"/>
                <a:ea typeface="ＭＳ ゴシック"/>
              </a:rPr>
              <a:t>note</a:t>
            </a:r>
            <a:r>
              <a:rPr lang="en-US" b="1" i="1" u="none" strike="noStrike" baseline="0" dirty="0">
                <a:latin typeface="Segoe"/>
                <a:ea typeface="ＭＳ ゴシック"/>
              </a:rPr>
              <a:t> </a:t>
            </a:r>
            <a:r>
              <a:rPr lang="en-US" b="0" i="0" u="none" strike="noStrike" baseline="0" dirty="0">
                <a:latin typeface="Segoe"/>
                <a:ea typeface="ＭＳ ゴシック"/>
              </a:rPr>
              <a:t>is supplemental text that you can attach to a task, resource, or assignment. </a:t>
            </a:r>
          </a:p>
          <a:p>
            <a:pPr lvl="0" rtl="0"/>
            <a:r>
              <a:rPr lang="en-US" b="0" i="0" u="none" strike="noStrike" baseline="0" dirty="0">
                <a:latin typeface="Segoe"/>
                <a:ea typeface="ＭＳ ゴシック"/>
              </a:rPr>
              <a:t>Attaching a note to a task in a project schedule allows you to document important information while keeping your project schedule succinct. </a:t>
            </a:r>
          </a:p>
          <a:p>
            <a:pPr lvl="0" rtl="0"/>
            <a:r>
              <a:rPr lang="en-US" b="0" i="0" u="none" strike="noStrike" baseline="0" dirty="0">
                <a:latin typeface="Segoe"/>
                <a:ea typeface="ＭＳ ゴシック"/>
              </a:rPr>
              <a:t>In this exercise, you enter a task note.</a:t>
            </a:r>
            <a:endParaRPr lang="en-US" b="0" i="0" u="none" strike="noStrike" baseline="0" dirty="0">
              <a:latin typeface="AGaramond-RegularSC"/>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97</a:t>
            </a:fld>
            <a:endParaRPr lang="en-US" dirty="0"/>
          </a:p>
        </p:txBody>
      </p:sp>
    </p:spTree>
    <p:extLst>
      <p:ext uri="{BB962C8B-B14F-4D97-AF65-F5344CB8AC3E}">
        <p14:creationId xmlns:p14="http://schemas.microsoft.com/office/powerpoint/2010/main" val="2786307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a Task Note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AbsaraOT"/>
              </a:rPr>
              <a:t>1.	</a:t>
            </a:r>
            <a:r>
              <a:rPr lang="en-US" b="0" i="0" u="none" strike="noStrike" baseline="0" dirty="0">
                <a:latin typeface="Segoe"/>
                <a:ea typeface="ＭＳ ゴシック"/>
              </a:rPr>
              <a:t>Select task 7, </a:t>
            </a:r>
            <a:r>
              <a:rPr lang="en-US" b="1" i="0" u="none" strike="noStrike" baseline="0" dirty="0">
                <a:latin typeface="Segoe"/>
                <a:ea typeface="ＭＳ ゴシック"/>
              </a:rPr>
              <a:t>Book musicians</a:t>
            </a:r>
            <a:r>
              <a:rPr lang="en-US" b="0" i="0" u="none" strike="noStrike" baseline="0" dirty="0">
                <a:latin typeface="Times New Roman"/>
                <a:ea typeface="ＭＳ ゴシック"/>
              </a:rPr>
              <a:t>,</a:t>
            </a:r>
            <a:r>
              <a:rPr lang="en-US" b="0" i="0" u="none" strike="noStrike" baseline="0" dirty="0">
                <a:latin typeface="Segoe"/>
                <a:ea typeface="ＭＳ ゴシック"/>
              </a:rPr>
              <a:t> by clicking on the task number (7).</a:t>
            </a:r>
          </a:p>
          <a:p>
            <a:pPr lvl="1" rtl="0"/>
            <a:r>
              <a:rPr lang="en-US" b="0" i="0" u="none" strike="noStrike" baseline="0" dirty="0">
                <a:latin typeface="Segoe"/>
                <a:ea typeface="ＭＳ ゴシック"/>
              </a:rPr>
              <a:t>2.	On the </a:t>
            </a:r>
            <a:r>
              <a:rPr lang="en-US" b="1" i="0" u="none" strike="noStrike" baseline="0" dirty="0">
                <a:solidFill>
                  <a:srgbClr val="FF0000"/>
                </a:solidFill>
                <a:latin typeface="Segoe"/>
                <a:ea typeface="ＭＳ ゴシック"/>
              </a:rPr>
              <a:t>Task </a:t>
            </a:r>
            <a:r>
              <a:rPr lang="en-US" b="0" i="0" u="none" strike="noStrike" baseline="0" dirty="0">
                <a:solidFill>
                  <a:srgbClr val="FF0000"/>
                </a:solidFill>
                <a:latin typeface="Segoe"/>
                <a:ea typeface="ＭＳ ゴシック"/>
              </a:rPr>
              <a:t>ribbon</a:t>
            </a:r>
            <a:r>
              <a:rPr lang="en-US" b="0" i="0" u="none" strike="noStrike" baseline="0" dirty="0">
                <a:latin typeface="Segoe"/>
                <a:ea typeface="ＭＳ ゴシック"/>
              </a:rPr>
              <a:t>, in the Properties group, click the </a:t>
            </a:r>
            <a:r>
              <a:rPr lang="en-US" b="1" i="0" u="none" strike="noStrike" baseline="0" dirty="0">
                <a:solidFill>
                  <a:srgbClr val="FF0000"/>
                </a:solidFill>
                <a:latin typeface="Segoe"/>
                <a:ea typeface="ＭＳ ゴシック"/>
              </a:rPr>
              <a:t>Task Notes </a:t>
            </a:r>
            <a:r>
              <a:rPr lang="en-US" b="0" i="0" u="none" strike="noStrike" baseline="0" dirty="0">
                <a:latin typeface="Segoe"/>
                <a:ea typeface="ＭＳ ゴシック"/>
              </a:rPr>
              <a:t>icon. The Task Information dialog box appears with the </a:t>
            </a:r>
            <a:r>
              <a:rPr lang="en-US" b="1" i="0" u="none" strike="noStrike" baseline="0" dirty="0">
                <a:latin typeface="Segoe"/>
                <a:ea typeface="ＭＳ ゴシック"/>
              </a:rPr>
              <a:t>Notes </a:t>
            </a:r>
            <a:r>
              <a:rPr lang="en-US" b="0" i="0" u="none" strike="noStrike" baseline="0" dirty="0">
                <a:latin typeface="Segoe"/>
                <a:ea typeface="ＭＳ ゴシック"/>
              </a:rPr>
              <a:t>tab displayed.</a:t>
            </a:r>
          </a:p>
          <a:p>
            <a:pPr lvl="1" rtl="0"/>
            <a:r>
              <a:rPr lang="en-US" b="0" i="0" u="none" strike="noStrike" baseline="0" dirty="0">
                <a:latin typeface="Segoe"/>
                <a:ea typeface="ＭＳ ゴシック"/>
              </a:rPr>
              <a:t>3.	In the Notes box, type </a:t>
            </a:r>
            <a:r>
              <a:rPr lang="en-US" b="1" i="0" u="none" strike="noStrike" baseline="0" dirty="0">
                <a:latin typeface="Segoe"/>
                <a:ea typeface="ＭＳ ゴシック"/>
              </a:rPr>
              <a:t>Call Andy Teal for the mandolin </a:t>
            </a:r>
            <a:r>
              <a:rPr lang="en-US" b="0" i="0" u="none" strike="noStrike" baseline="0" dirty="0">
                <a:latin typeface="Segoe"/>
                <a:ea typeface="ＭＳ ゴシック"/>
              </a:rPr>
              <a:t>and click </a:t>
            </a:r>
            <a:r>
              <a:rPr lang="en-US" b="1" i="0" u="none" strike="noStrike" baseline="0" dirty="0">
                <a:latin typeface="Segoe"/>
                <a:ea typeface="ＭＳ ゴシック"/>
              </a:rPr>
              <a:t>OK</a:t>
            </a:r>
            <a:r>
              <a:rPr lang="en-US" b="0" i="0" u="none" strike="noStrike" baseline="0" dirty="0">
                <a:latin typeface="Times New Roman"/>
                <a:ea typeface="ＭＳ ゴシック"/>
              </a:rPr>
              <a:t>.</a:t>
            </a:r>
            <a:r>
              <a:rPr lang="en-US" b="0" i="0" u="none" strike="noStrike" baseline="0" dirty="0">
                <a:latin typeface="Segoe"/>
                <a:ea typeface="ＭＳ ゴシック"/>
              </a:rPr>
              <a:t> A note icon appears in the </a:t>
            </a:r>
            <a:r>
              <a:rPr lang="en-US" b="0" i="0" u="none" strike="noStrike" baseline="0" dirty="0">
                <a:solidFill>
                  <a:srgbClr val="FF0000"/>
                </a:solidFill>
                <a:latin typeface="Segoe"/>
                <a:ea typeface="ＭＳ ゴシック"/>
              </a:rPr>
              <a:t>Indicators column </a:t>
            </a:r>
            <a:r>
              <a:rPr lang="en-US" b="0" i="0" u="none" strike="noStrike" baseline="0" dirty="0">
                <a:latin typeface="Segoe"/>
                <a:ea typeface="ＭＳ ゴシック"/>
              </a:rPr>
              <a:t>for task 7. The Indicators column is the first column to the right of the task ID column.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98</a:t>
            </a:fld>
            <a:endParaRPr lang="en-US" dirty="0"/>
          </a:p>
        </p:txBody>
      </p:sp>
    </p:spTree>
    <p:extLst>
      <p:ext uri="{BB962C8B-B14F-4D97-AF65-F5344CB8AC3E}">
        <p14:creationId xmlns:p14="http://schemas.microsoft.com/office/powerpoint/2010/main" val="29992226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Enter a Task Note</a:t>
            </a:r>
            <a:endParaRPr lang="en-US" b="0" i="0" u="none" strike="noStrike" baseline="0">
              <a:solidFill>
                <a:srgbClr val="009E49"/>
              </a:solidFill>
              <a:latin typeface="Frutiger-BlackC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AbsaraOT"/>
              </a:rPr>
              <a:t>4.	</a:t>
            </a:r>
            <a:r>
              <a:rPr lang="en-US" sz="2000" b="0" i="0" u="none" strike="noStrike" baseline="0" dirty="0">
                <a:latin typeface="Segoe"/>
                <a:ea typeface="ＭＳ ゴシック"/>
              </a:rPr>
              <a:t>Point to the note icon. </a:t>
            </a:r>
            <a:r>
              <a:rPr lang="en-US" sz="2000" b="0" i="0" u="none" strike="noStrike" baseline="0" dirty="0">
                <a:solidFill>
                  <a:srgbClr val="FF0000"/>
                </a:solidFill>
                <a:latin typeface="Segoe"/>
                <a:ea typeface="ＭＳ ゴシック"/>
              </a:rPr>
              <a:t>The note appears in a ScreenTip</a:t>
            </a:r>
            <a:r>
              <a:rPr lang="en-US" sz="2000" b="0" i="0" u="none" strike="noStrike" baseline="0" dirty="0">
                <a:latin typeface="Segoe"/>
                <a:ea typeface="ＭＳ ゴシック"/>
              </a:rPr>
              <a:t>. For longer notes, or to see other task information, you can double-click the </a:t>
            </a:r>
            <a:r>
              <a:rPr lang="en-US" sz="2000" b="1" i="0" u="none" strike="noStrike" baseline="0" dirty="0">
                <a:latin typeface="Segoe"/>
                <a:ea typeface="ＭＳ ゴシック"/>
              </a:rPr>
              <a:t>note </a:t>
            </a:r>
            <a:r>
              <a:rPr lang="en-US" sz="2000" b="0" i="0" u="none" strike="noStrike" baseline="0" dirty="0">
                <a:latin typeface="Segoe"/>
                <a:ea typeface="ＭＳ ゴシック"/>
              </a:rPr>
              <a:t>icon and the Task Information box will display the full text of the note. The note icon and ScreenTip shown in</a:t>
            </a:r>
            <a:r>
              <a:rPr lang="en-US" sz="2000" b="0" i="0" u="none" strike="noStrike" dirty="0">
                <a:latin typeface="Segoe"/>
                <a:ea typeface="ＭＳ ゴシック"/>
              </a:rPr>
              <a:t> the f</a:t>
            </a:r>
            <a:r>
              <a:rPr lang="en-US" sz="2000" b="0" i="0" u="none" strike="noStrike" baseline="0" dirty="0">
                <a:latin typeface="Segoe"/>
                <a:ea typeface="ＭＳ ゴシック"/>
              </a:rPr>
              <a:t>igure below.</a:t>
            </a:r>
          </a:p>
          <a:p>
            <a:pPr lvl="1" rtl="0"/>
            <a:r>
              <a:rPr lang="en-US" sz="2000" b="0" i="0" u="none" strike="noStrike" baseline="0" dirty="0">
                <a:latin typeface="Segoe"/>
                <a:ea typeface="ＭＳ ゴシック"/>
              </a:rPr>
              <a:t>5.	</a:t>
            </a:r>
            <a:r>
              <a:rPr lang="en-US" sz="2000" b="1" i="0" u="none" strike="noStrike" baseline="0" dirty="0">
                <a:latin typeface="Segoe"/>
                <a:ea typeface="ＭＳ ゴシック"/>
              </a:rPr>
              <a:t>SAVE </a:t>
            </a:r>
            <a:r>
              <a:rPr lang="en-US" sz="2000" b="0" i="0" u="none" strike="noStrike" baseline="0" dirty="0">
                <a:latin typeface="Segoe"/>
                <a:ea typeface="ＭＳ ゴシック"/>
              </a:rPr>
              <a:t>the</a:t>
            </a:r>
            <a:br>
              <a:rPr lang="en-US" sz="2000" b="0" i="0" u="none" strike="noStrike" baseline="0" dirty="0">
                <a:latin typeface="Segoe"/>
                <a:ea typeface="ＭＳ ゴシック"/>
              </a:rPr>
            </a:br>
            <a:r>
              <a:rPr lang="en-US" sz="2000" b="0" i="0" u="none" strike="noStrike" baseline="0" dirty="0">
                <a:latin typeface="Segoe"/>
                <a:ea typeface="ＭＳ ゴシック"/>
              </a:rPr>
              <a:t>project </a:t>
            </a:r>
            <a:br>
              <a:rPr lang="en-US" sz="2000" b="0" i="0" u="none" strike="noStrike" baseline="0" dirty="0">
                <a:latin typeface="Segoe"/>
                <a:ea typeface="ＭＳ ゴシック"/>
              </a:rPr>
            </a:br>
            <a:r>
              <a:rPr lang="en-US" sz="2000" b="0" i="0" u="none" strike="noStrike" baseline="0" dirty="0">
                <a:latin typeface="Segoe"/>
                <a:ea typeface="ＭＳ ゴシック"/>
              </a:rPr>
              <a:t>schedule.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99</a:t>
            </a:fld>
            <a:endParaRPr lang="en-US" dirty="0"/>
          </a:p>
        </p:txBody>
      </p:sp>
      <p:pic>
        <p:nvPicPr>
          <p:cNvPr id="7" name="Picture 6" descr="012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2819400"/>
            <a:ext cx="6273800" cy="3363194"/>
          </a:xfrm>
          <a:prstGeom prst="rect">
            <a:avLst/>
          </a:prstGeom>
        </p:spPr>
      </p:pic>
    </p:spTree>
    <p:extLst>
      <p:ext uri="{BB962C8B-B14F-4D97-AF65-F5344CB8AC3E}">
        <p14:creationId xmlns:p14="http://schemas.microsoft.com/office/powerpoint/2010/main" val="94480147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1839</TotalTime>
  <Words>7904</Words>
  <Application>Microsoft Office PowerPoint</Application>
  <PresentationFormat>On-screen Show (4:3)</PresentationFormat>
  <Paragraphs>800</Paragraphs>
  <Slides>105</Slides>
  <Notes>16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105</vt:i4>
      </vt:variant>
    </vt:vector>
  </HeadingPairs>
  <TitlesOfParts>
    <vt:vector size="124" baseType="lpstr">
      <vt:lpstr>ＭＳ ゴシック</vt:lpstr>
      <vt:lpstr>AbsaraOT</vt:lpstr>
      <vt:lpstr>Adobe Garamond Pro</vt:lpstr>
      <vt:lpstr>AGaramond-Bold</vt:lpstr>
      <vt:lpstr>AGaramond-RegularSC</vt:lpstr>
      <vt:lpstr>Arial</vt:lpstr>
      <vt:lpstr>Calibri</vt:lpstr>
      <vt:lpstr>Franklin Gothic Book</vt:lpstr>
      <vt:lpstr>Franklin Gothic Medium</vt:lpstr>
      <vt:lpstr>Frutiger-BlackCn</vt:lpstr>
      <vt:lpstr>Frutiger-Bold</vt:lpstr>
      <vt:lpstr>Frutiger-BoldCn</vt:lpstr>
      <vt:lpstr>Segoe</vt:lpstr>
      <vt:lpstr>Segoe UI</vt:lpstr>
      <vt:lpstr>Segoe UI Light</vt:lpstr>
      <vt:lpstr>Segoe UI Semibold</vt:lpstr>
      <vt:lpstr>Segoe UI Semilight</vt:lpstr>
      <vt:lpstr>Times New Roman</vt:lpstr>
      <vt:lpstr>template</vt:lpstr>
      <vt:lpstr>Project Basics</vt:lpstr>
      <vt:lpstr>Objectives</vt:lpstr>
      <vt:lpstr>Software Orientation</vt:lpstr>
      <vt:lpstr>Software Orientation</vt:lpstr>
      <vt:lpstr>Software Orientation</vt:lpstr>
      <vt:lpstr>Software Orientation</vt:lpstr>
      <vt:lpstr>Navigating in Microsoft Project 2013</vt:lpstr>
      <vt:lpstr>Navigating in Microsoft Project 2013</vt:lpstr>
      <vt:lpstr>Step by Step: Start Microsoft Project</vt:lpstr>
      <vt:lpstr>Step by Step: Start Microsoft Project</vt:lpstr>
      <vt:lpstr>Step by Step: Open a Template</vt:lpstr>
      <vt:lpstr>Step by Step: Open a Template</vt:lpstr>
      <vt:lpstr>Step by Step: Open a Template</vt:lpstr>
      <vt:lpstr>Step by Step: The Ribbon and Its Dynamic View</vt:lpstr>
      <vt:lpstr>Step by Step: The Ribbon and Its Dynamic View</vt:lpstr>
      <vt:lpstr>Step by Step: The Ribbon and Its Dynamic View</vt:lpstr>
      <vt:lpstr>Step by Step: The Backstage Area</vt:lpstr>
      <vt:lpstr>Step by Step: The Backstage Area</vt:lpstr>
      <vt:lpstr>Software Orientation </vt:lpstr>
      <vt:lpstr>Software Orientation </vt:lpstr>
      <vt:lpstr>Step by Step: How Microsoft Project Handles Project Data</vt:lpstr>
      <vt:lpstr>Step by Step: How Microsoft Project Handles Project Data</vt:lpstr>
      <vt:lpstr>Step by Step: How Microsoft Project Handles Project Data</vt:lpstr>
      <vt:lpstr>Step by Step: How Microsoft Project Handles Project Data</vt:lpstr>
      <vt:lpstr>Step by Step: How Microsoft Project Handles Project Data</vt:lpstr>
      <vt:lpstr>Step by Step: How Microsoft Project Handles Project Data</vt:lpstr>
      <vt:lpstr>Step by Step: Default Views</vt:lpstr>
      <vt:lpstr>Step by Step: Default Views</vt:lpstr>
      <vt:lpstr>Step by Step: Default Views</vt:lpstr>
      <vt:lpstr>Step by Step: Default Views</vt:lpstr>
      <vt:lpstr>Step by Step: Default Views</vt:lpstr>
      <vt:lpstr>Step by Step: Default Views</vt:lpstr>
      <vt:lpstr>Creating a Project Schedule</vt:lpstr>
      <vt:lpstr>Step by Step: Open a New Blank Project Schedule</vt:lpstr>
      <vt:lpstr>Step by Step: Open a New Blank Project Schedule</vt:lpstr>
      <vt:lpstr>Step by Step: Specify a Start Date</vt:lpstr>
      <vt:lpstr>Step by Step: Specify a Start Date</vt:lpstr>
      <vt:lpstr>Step by Step: Specify a Start Date</vt:lpstr>
      <vt:lpstr>Step by Step: Save the Project Schedule</vt:lpstr>
      <vt:lpstr>Step by Step: Save the Project Schedule</vt:lpstr>
      <vt:lpstr>Defining Project Calendars</vt:lpstr>
      <vt:lpstr>Step by Step: Define the Project Calendar</vt:lpstr>
      <vt:lpstr>Step by Step: Define the Project Calendar</vt:lpstr>
      <vt:lpstr>Step by Step: Define the Project Calendar</vt:lpstr>
      <vt:lpstr>Step by Step: Define the Project Calendar</vt:lpstr>
      <vt:lpstr>Step by Step: Define the Project Calendar</vt:lpstr>
      <vt:lpstr>Step by Step: Define the Project Calendar</vt:lpstr>
      <vt:lpstr>Step by Step: Define the Project Calendar</vt:lpstr>
      <vt:lpstr>Entering Tasks and Task Details</vt:lpstr>
      <vt:lpstr>Step by Step: Enter Tasks</vt:lpstr>
      <vt:lpstr>Step by Step: Enter Tasks</vt:lpstr>
      <vt:lpstr>Step by Step: Enter Tasks</vt:lpstr>
      <vt:lpstr>Step by Step: Enter Tasks</vt:lpstr>
      <vt:lpstr>Software Orientation </vt:lpstr>
      <vt:lpstr>Software Orientation </vt:lpstr>
      <vt:lpstr>Entering Task Durations</vt:lpstr>
      <vt:lpstr>Step by Step: Enter Task Durations</vt:lpstr>
      <vt:lpstr>Step by Step: Enter Task Durations</vt:lpstr>
      <vt:lpstr>Step by Step: Enter Task Durations</vt:lpstr>
      <vt:lpstr>Step by Step: Enter Task Durations</vt:lpstr>
      <vt:lpstr>Step by Step: Enter Task Durations</vt:lpstr>
      <vt:lpstr>Step by Step: Enter Task Durations</vt:lpstr>
      <vt:lpstr>Step by Step: Enter Task Durations</vt:lpstr>
      <vt:lpstr>Step by Step: Enter Task Durations</vt:lpstr>
      <vt:lpstr>Manual Scheduling vs. Automatic Scheduling</vt:lpstr>
      <vt:lpstr>Switching from Manual to Automatic Scheduling</vt:lpstr>
      <vt:lpstr>Step by Step: Switch from Manual to Automatic Scheduling</vt:lpstr>
      <vt:lpstr>Step by Step: Switch from Manual to Automatic Scheduling</vt:lpstr>
      <vt:lpstr>Step by Step: Switch from Manual to Automatic Scheduling</vt:lpstr>
      <vt:lpstr>Step by Step: Switch from Manual to Automatic Scheduling</vt:lpstr>
      <vt:lpstr>Creating a Milestone</vt:lpstr>
      <vt:lpstr>Step by Step: Create a Milestone</vt:lpstr>
      <vt:lpstr>Step by Step: Create a Milestone</vt:lpstr>
      <vt:lpstr>Step by Step: Create a Milestone</vt:lpstr>
      <vt:lpstr>Organizing Tasks into Phases</vt:lpstr>
      <vt:lpstr>Create Summary Tasks</vt:lpstr>
      <vt:lpstr>Create Summary Tasks</vt:lpstr>
      <vt:lpstr>Step by Step: Create Summary Tasks</vt:lpstr>
      <vt:lpstr>Step by Step: Create Summary Tasks</vt:lpstr>
      <vt:lpstr>Step by Step: Create Summary Tasks</vt:lpstr>
      <vt:lpstr>Step by Step: Create Summary Tasks</vt:lpstr>
      <vt:lpstr>Step by Step: Create Summary Tasks</vt:lpstr>
      <vt:lpstr>Step by Step: Create Summary Tasks</vt:lpstr>
      <vt:lpstr>Linking Tasks</vt:lpstr>
      <vt:lpstr>Step by Step: Link Two Tasks</vt:lpstr>
      <vt:lpstr>Step by Step: Link Two Tasks</vt:lpstr>
      <vt:lpstr>Step by Step: Link Two Tasks</vt:lpstr>
      <vt:lpstr>Step by Step: Link Two Tasks</vt:lpstr>
      <vt:lpstr>Step by Step: Link Two Tasks</vt:lpstr>
      <vt:lpstr>Step by Step: Link Two Tasks</vt:lpstr>
      <vt:lpstr>Step by Step: Link Two Tasks</vt:lpstr>
      <vt:lpstr>Step by Step: Link Several Tasks at Once</vt:lpstr>
      <vt:lpstr>Step by Step: Link Several Tasks at Once</vt:lpstr>
      <vt:lpstr>Step by Step: Link the Milestone Tasks</vt:lpstr>
      <vt:lpstr>Step by Step: Link the Milestone Tasks</vt:lpstr>
      <vt:lpstr>Step by Step: Link the Milestone Tasks</vt:lpstr>
      <vt:lpstr>Documenting Tasks</vt:lpstr>
      <vt:lpstr>Step by Step: Enter a Task Note</vt:lpstr>
      <vt:lpstr>Step by Step: Enter a Task Note</vt:lpstr>
      <vt:lpstr>Step by Step: Enter a Task Note</vt:lpstr>
      <vt:lpstr>Reviewing the Project Schedule’s Duration</vt:lpstr>
      <vt:lpstr>Step by Step: Check the Project’s Duration</vt:lpstr>
      <vt:lpstr>Step by Step: Check the Project’s Duration</vt:lpstr>
      <vt:lpstr>Step by Step: Check the Project’s Duration</vt:lpstr>
      <vt:lpstr>Skill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Gregory Binder</cp:lastModifiedBy>
  <cp:revision>322</cp:revision>
  <dcterms:created xsi:type="dcterms:W3CDTF">2011-08-08T12:10:51Z</dcterms:created>
  <dcterms:modified xsi:type="dcterms:W3CDTF">2017-08-18T18:45:10Z</dcterms:modified>
</cp:coreProperties>
</file>